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63" r:id="rId5"/>
    <p:sldId id="272" r:id="rId6"/>
    <p:sldId id="267" r:id="rId7"/>
    <p:sldId id="258" r:id="rId8"/>
    <p:sldId id="266" r:id="rId9"/>
    <p:sldId id="264" r:id="rId10"/>
    <p:sldId id="265" r:id="rId11"/>
    <p:sldId id="269" r:id="rId12"/>
    <p:sldId id="257" r:id="rId13"/>
    <p:sldId id="268" r:id="rId14"/>
    <p:sldId id="259" r:id="rId15"/>
    <p:sldId id="270" r:id="rId16"/>
    <p:sldId id="271" r:id="rId17"/>
    <p:sldId id="260" r:id="rId18"/>
    <p:sldId id="261" r:id="rId19"/>
  </p:sldIdLst>
  <p:sldSz cx="12192000" cy="6858000"/>
  <p:notesSz cx="6858000" cy="9144000"/>
  <p:embeddedFontLst>
    <p:embeddedFont>
      <p:font typeface="Arimo" panose="020B0604020202020204" charset="0"/>
      <p:regular r:id="rId21"/>
      <p:bold r:id="rId22"/>
      <p:italic r:id="rId23"/>
      <p:boldItalic r:id="rId24"/>
    </p:embeddedFont>
    <p:embeddedFont>
      <p:font typeface="Oswald" panose="00000500000000000000" pitchFamily="2" charset="0"/>
      <p:regular r:id="rId25"/>
      <p:bold r:id="rId26"/>
    </p:embeddedFont>
    <p:embeddedFont>
      <p:font typeface="Oswald Light" panose="00000400000000000000" pitchFamily="2" charset="0"/>
      <p:regular r:id="rId27"/>
      <p:bold r:id="rId28"/>
    </p:embeddedFont>
    <p:embeddedFont>
      <p:font typeface="Oswald SemiBold" panose="00000700000000000000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WDdZ5LlyScsY9MjkJe8Xuk4OE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772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2F0BEA3-6FCD-943A-21EE-D21C993F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>
            <a:extLst>
              <a:ext uri="{FF2B5EF4-FFF2-40B4-BE49-F238E27FC236}">
                <a16:creationId xmlns:a16="http://schemas.microsoft.com/office/drawing/2014/main" id="{7E5EB946-EF39-0C96-980B-BC36DDC516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9:notes">
            <a:extLst>
              <a:ext uri="{FF2B5EF4-FFF2-40B4-BE49-F238E27FC236}">
                <a16:creationId xmlns:a16="http://schemas.microsoft.com/office/drawing/2014/main" id="{FBD60CF4-C850-34CB-1F64-0D89CCA58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86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CB1CBCA1-A058-92D7-C1BE-D44B0260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>
            <a:extLst>
              <a:ext uri="{FF2B5EF4-FFF2-40B4-BE49-F238E27FC236}">
                <a16:creationId xmlns:a16="http://schemas.microsoft.com/office/drawing/2014/main" id="{644D909E-9002-0A2E-1237-5B9683576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4:notes">
            <a:extLst>
              <a:ext uri="{FF2B5EF4-FFF2-40B4-BE49-F238E27FC236}">
                <a16:creationId xmlns:a16="http://schemas.microsoft.com/office/drawing/2014/main" id="{1D15701E-823C-7541-ED20-5FA9AD5FFF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128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E334435-752F-2E09-A6E8-7F4AAAD5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>
            <a:extLst>
              <a:ext uri="{FF2B5EF4-FFF2-40B4-BE49-F238E27FC236}">
                <a16:creationId xmlns:a16="http://schemas.microsoft.com/office/drawing/2014/main" id="{9E95053A-AF6B-732F-A25F-824B8409F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9:notes">
            <a:extLst>
              <a:ext uri="{FF2B5EF4-FFF2-40B4-BE49-F238E27FC236}">
                <a16:creationId xmlns:a16="http://schemas.microsoft.com/office/drawing/2014/main" id="{7DDE5D99-0A28-390E-0A34-28BA1839FA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062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282A9514-C489-8486-1BD1-E02F0523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:notes">
            <a:extLst>
              <a:ext uri="{FF2B5EF4-FFF2-40B4-BE49-F238E27FC236}">
                <a16:creationId xmlns:a16="http://schemas.microsoft.com/office/drawing/2014/main" id="{6E278065-B986-2D92-3D0F-AC45A929F5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8:notes">
            <a:extLst>
              <a:ext uri="{FF2B5EF4-FFF2-40B4-BE49-F238E27FC236}">
                <a16:creationId xmlns:a16="http://schemas.microsoft.com/office/drawing/2014/main" id="{67EC49C0-7EC7-347B-5E1E-875479217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88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DFD5B1B4-D625-1A76-01B3-2D9E0DD61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>
            <a:extLst>
              <a:ext uri="{FF2B5EF4-FFF2-40B4-BE49-F238E27FC236}">
                <a16:creationId xmlns:a16="http://schemas.microsoft.com/office/drawing/2014/main" id="{16CFCA4F-E2A8-0B65-8DED-0351A6CB16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4:notes">
            <a:extLst>
              <a:ext uri="{FF2B5EF4-FFF2-40B4-BE49-F238E27FC236}">
                <a16:creationId xmlns:a16="http://schemas.microsoft.com/office/drawing/2014/main" id="{4D91BBAE-5FF2-DFE5-76A8-C8AB9DC6D7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033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AC0BF731-619F-3841-DDF5-04D39290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>
            <a:extLst>
              <a:ext uri="{FF2B5EF4-FFF2-40B4-BE49-F238E27FC236}">
                <a16:creationId xmlns:a16="http://schemas.microsoft.com/office/drawing/2014/main" id="{92F9E73F-92A7-F2AA-2480-9C04324FA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3:notes">
            <a:extLst>
              <a:ext uri="{FF2B5EF4-FFF2-40B4-BE49-F238E27FC236}">
                <a16:creationId xmlns:a16="http://schemas.microsoft.com/office/drawing/2014/main" id="{A44E1378-6128-6C46-10E2-AE573FBA4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730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0EDAB0D2-3926-D5FF-D729-3BEDD627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>
            <a:extLst>
              <a:ext uri="{FF2B5EF4-FFF2-40B4-BE49-F238E27FC236}">
                <a16:creationId xmlns:a16="http://schemas.microsoft.com/office/drawing/2014/main" id="{DC3C0497-D684-2EED-FB48-927AB787F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4:notes">
            <a:extLst>
              <a:ext uri="{FF2B5EF4-FFF2-40B4-BE49-F238E27FC236}">
                <a16:creationId xmlns:a16="http://schemas.microsoft.com/office/drawing/2014/main" id="{2AB6D344-613C-3E5F-BCEA-A5868EE335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606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CFB41F7-4C36-B0C3-2FAE-2737C923C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>
            <a:extLst>
              <a:ext uri="{FF2B5EF4-FFF2-40B4-BE49-F238E27FC236}">
                <a16:creationId xmlns:a16="http://schemas.microsoft.com/office/drawing/2014/main" id="{28A861BE-5414-F525-9530-6D728EC4C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9:notes">
            <a:extLst>
              <a:ext uri="{FF2B5EF4-FFF2-40B4-BE49-F238E27FC236}">
                <a16:creationId xmlns:a16="http://schemas.microsoft.com/office/drawing/2014/main" id="{A3999A23-0881-4772-7649-35372C623B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316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CD88E37E-1AF5-2360-9481-132269369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>
            <a:extLst>
              <a:ext uri="{FF2B5EF4-FFF2-40B4-BE49-F238E27FC236}">
                <a16:creationId xmlns:a16="http://schemas.microsoft.com/office/drawing/2014/main" id="{6F25E7D6-7E71-8C92-7856-29CB7DB504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3:notes">
            <a:extLst>
              <a:ext uri="{FF2B5EF4-FFF2-40B4-BE49-F238E27FC236}">
                <a16:creationId xmlns:a16="http://schemas.microsoft.com/office/drawing/2014/main" id="{A9901AF2-3A93-0274-13A1-F191A8D4F7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087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, Green, Orange Slant - Picture">
  <p:cSld name="1_Blue, Green, Orange Slant - Pictur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/>
          <p:nvPr/>
        </p:nvSpPr>
        <p:spPr>
          <a:xfrm>
            <a:off x="0" y="0"/>
            <a:ext cx="4772100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"/>
          <p:cNvSpPr/>
          <p:nvPr/>
        </p:nvSpPr>
        <p:spPr>
          <a:xfrm>
            <a:off x="0" y="6331400"/>
            <a:ext cx="4772025" cy="493940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"/>
          <p:cNvSpPr/>
          <p:nvPr/>
        </p:nvSpPr>
        <p:spPr>
          <a:xfrm>
            <a:off x="0" y="6474503"/>
            <a:ext cx="4772025" cy="383722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"/>
          <p:cNvSpPr>
            <a:spLocks noGrp="1"/>
          </p:cNvSpPr>
          <p:nvPr>
            <p:ph type="pic" idx="2"/>
          </p:nvPr>
        </p:nvSpPr>
        <p:spPr>
          <a:xfrm>
            <a:off x="372862" y="872015"/>
            <a:ext cx="40038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5209049" y="1763326"/>
            <a:ext cx="5646738" cy="151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000">
                <a:solidFill>
                  <a:srgbClr val="D1124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3"/>
          </p:nvPr>
        </p:nvSpPr>
        <p:spPr>
          <a:xfrm>
            <a:off x="5208588" y="3613150"/>
            <a:ext cx="5646737" cy="223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- Title Only">
  <p:cSld name="White - 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4800"/>
              <a:buFont typeface="Oswald"/>
              <a:buNone/>
              <a:defRPr sz="4400">
                <a:solidFill>
                  <a:srgbClr val="D11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, Green, Orange Slant - Content">
  <p:cSld name="Blue, Green, Orange Slant -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3200"/>
              <a:buChar char="•"/>
              <a:defRPr sz="3200">
                <a:solidFill>
                  <a:srgbClr val="002D62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2800">
                <a:solidFill>
                  <a:srgbClr val="002D62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2400">
                <a:solidFill>
                  <a:srgbClr val="002D62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 sz="2000">
                <a:solidFill>
                  <a:srgbClr val="002D62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 sz="2000">
                <a:solidFill>
                  <a:srgbClr val="002D62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7036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703637" cy="13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swald"/>
              <a:buNone/>
              <a:defRPr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/>
          <p:nvPr/>
        </p:nvSpPr>
        <p:spPr>
          <a:xfrm>
            <a:off x="0" y="6331400"/>
            <a:ext cx="4772025" cy="493940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1"/>
          <p:cNvSpPr/>
          <p:nvPr/>
        </p:nvSpPr>
        <p:spPr>
          <a:xfrm>
            <a:off x="0" y="6474503"/>
            <a:ext cx="4772025" cy="383722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1"/>
          <p:cNvSpPr/>
          <p:nvPr/>
        </p:nvSpPr>
        <p:spPr>
          <a:xfrm>
            <a:off x="839788" y="1865767"/>
            <a:ext cx="1517196" cy="106136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Green Header - Picture">
  <p:cSld name="Blue and Green Header - Pictur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2"/>
          <p:cNvSpPr/>
          <p:nvPr/>
        </p:nvSpPr>
        <p:spPr>
          <a:xfrm>
            <a:off x="0" y="1700593"/>
            <a:ext cx="4772025" cy="356807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2"/>
          <p:cNvSpPr/>
          <p:nvPr/>
        </p:nvSpPr>
        <p:spPr>
          <a:xfrm>
            <a:off x="0" y="457200"/>
            <a:ext cx="4772025" cy="1432832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3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swald"/>
              <a:buNone/>
              <a:defRPr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Green - Picture">
  <p:cSld name="Blue and Green - Pictur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-1"/>
            <a:ext cx="4772025" cy="6857999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772025" y="0"/>
            <a:ext cx="7419975" cy="6857999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75262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752623" cy="13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swald"/>
              <a:buNone/>
              <a:defRPr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/>
          <p:nvPr/>
        </p:nvSpPr>
        <p:spPr>
          <a:xfrm>
            <a:off x="839788" y="1865767"/>
            <a:ext cx="1517196" cy="106136"/>
          </a:xfrm>
          <a:prstGeom prst="rect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, Green, Orange Slant - Picture">
  <p:cSld name="Blue, Green, Orange Slant - Pictu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7036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703637" cy="13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swald"/>
              <a:buNone/>
              <a:defRPr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/>
          <p:nvPr/>
        </p:nvSpPr>
        <p:spPr>
          <a:xfrm>
            <a:off x="0" y="6331400"/>
            <a:ext cx="4772025" cy="493940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0" y="6474503"/>
            <a:ext cx="4772025" cy="383722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4"/>
          <p:cNvSpPr/>
          <p:nvPr/>
        </p:nvSpPr>
        <p:spPr>
          <a:xfrm>
            <a:off x="839788" y="1865767"/>
            <a:ext cx="1517196" cy="106136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 - Whit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">
  <p:cSld name="Blank - Gree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Orange Header - 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838200" y="1558404"/>
            <a:ext cx="10515600" cy="46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3600"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3200"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/>
          <p:nvPr/>
        </p:nvSpPr>
        <p:spPr>
          <a:xfrm rot="10800000">
            <a:off x="0" y="1226688"/>
            <a:ext cx="12192000" cy="252110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Green Footer - Title and Content">
  <p:cSld name="Blue and Green Footer - 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4800"/>
              <a:buFont typeface="Oswald"/>
              <a:buNone/>
              <a:defRPr sz="4400">
                <a:solidFill>
                  <a:srgbClr val="D11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571348"/>
            <a:ext cx="10515600" cy="46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3600"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3200"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8"/>
          <p:cNvSpPr/>
          <p:nvPr/>
        </p:nvSpPr>
        <p:spPr>
          <a:xfrm>
            <a:off x="0" y="5849711"/>
            <a:ext cx="12192000" cy="383722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8"/>
          <p:cNvSpPr/>
          <p:nvPr/>
        </p:nvSpPr>
        <p:spPr>
          <a:xfrm>
            <a:off x="0" y="6196693"/>
            <a:ext cx="12192000" cy="661307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Green Header - Title and Content">
  <p:cSld name="Blue and Green Header - 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8200" y="1512208"/>
            <a:ext cx="10515600" cy="46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3600"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3200"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/>
          <p:nvPr/>
        </p:nvSpPr>
        <p:spPr>
          <a:xfrm rot="10800000">
            <a:off x="0" y="1226688"/>
            <a:ext cx="12192000" cy="252110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, Green, Orange Slant - 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9"/>
          <p:cNvSpPr/>
          <p:nvPr/>
        </p:nvSpPr>
        <p:spPr>
          <a:xfrm>
            <a:off x="0" y="6037487"/>
            <a:ext cx="12192000" cy="493940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9"/>
          <p:cNvSpPr/>
          <p:nvPr/>
        </p:nvSpPr>
        <p:spPr>
          <a:xfrm>
            <a:off x="0" y="6539593"/>
            <a:ext cx="12192000" cy="3184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0" y="6180590"/>
            <a:ext cx="12192000" cy="383722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, Green, and Orange Slant Footer - Main Title Slide">
  <p:cSld name="Blue, Green, and Orange Slant Footer - Main 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5657850"/>
            <a:ext cx="12192000" cy="587829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0" y="5902779"/>
            <a:ext cx="12192000" cy="317046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0"/>
          <p:cNvSpPr/>
          <p:nvPr/>
        </p:nvSpPr>
        <p:spPr>
          <a:xfrm>
            <a:off x="0" y="6196693"/>
            <a:ext cx="12192000" cy="661307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838200" y="977763"/>
            <a:ext cx="10515600" cy="123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6600"/>
              <a:buFont typeface="Oswald"/>
              <a:buNone/>
              <a:defRPr sz="6600">
                <a:solidFill>
                  <a:srgbClr val="D11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Green Footer - 2 Content Boxes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4800"/>
              <a:buFont typeface="Oswald"/>
              <a:buNone/>
              <a:defRPr sz="4400">
                <a:solidFill>
                  <a:srgbClr val="D11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38200" y="1615736"/>
            <a:ext cx="5181600" cy="456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3200"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2800"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6172200" y="1615736"/>
            <a:ext cx="5181600" cy="456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3200"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2800"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0" y="5849711"/>
            <a:ext cx="12192000" cy="383722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0" y="6196693"/>
            <a:ext cx="12192000" cy="661307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Orange Header - 2 Content Boxes">
  <p:cSld name="Blue and Orange Header - 2 Content Boxe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981622"/>
            <a:ext cx="12192000" cy="464303"/>
          </a:xfrm>
          <a:custGeom>
            <a:avLst/>
            <a:gdLst/>
            <a:ahLst/>
            <a:cxnLst/>
            <a:rect l="l" t="t" r="r" b="b"/>
            <a:pathLst>
              <a:path w="12192000" h="383722" extrusionOk="0">
                <a:moveTo>
                  <a:pt x="904" y="265449"/>
                </a:moveTo>
                <a:lnTo>
                  <a:pt x="12192000" y="0"/>
                </a:lnTo>
                <a:lnTo>
                  <a:pt x="12192000" y="383722"/>
                </a:lnTo>
                <a:lnTo>
                  <a:pt x="0" y="383722"/>
                </a:lnTo>
                <a:cubicBezTo>
                  <a:pt x="301" y="344298"/>
                  <a:pt x="603" y="304873"/>
                  <a:pt x="904" y="265449"/>
                </a:cubicBezTo>
                <a:close/>
              </a:path>
            </a:pathLst>
          </a:cu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/>
          <p:nvPr/>
        </p:nvSpPr>
        <p:spPr>
          <a:xfrm>
            <a:off x="0" y="0"/>
            <a:ext cx="12192000" cy="1340748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8200" y="1560292"/>
            <a:ext cx="5181600" cy="461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3200"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2800"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6172200" y="1560292"/>
            <a:ext cx="5181600" cy="461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 sz="3200"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 sz="2800"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nd Green Header Box - 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4800"/>
              <a:buFont typeface="Oswald"/>
              <a:buNone/>
              <a:defRPr sz="4400">
                <a:solidFill>
                  <a:srgbClr val="D11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839788" y="2254928"/>
            <a:ext cx="5157787" cy="393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6172200" y="2254928"/>
            <a:ext cx="5183188" cy="393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62"/>
              </a:buClr>
              <a:buSzPts val="2800"/>
              <a:buChar char="•"/>
              <a:defRPr>
                <a:solidFill>
                  <a:srgbClr val="002D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Char char="•"/>
              <a:defRPr>
                <a:solidFill>
                  <a:srgbClr val="002D6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Char char="•"/>
              <a:defRPr>
                <a:solidFill>
                  <a:srgbClr val="002D6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Char char="•"/>
              <a:defRPr>
                <a:solidFill>
                  <a:srgbClr val="002D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838199" y="2036308"/>
            <a:ext cx="5159375" cy="302080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838199" y="1690689"/>
            <a:ext cx="5159375" cy="468766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3"/>
          </p:nvPr>
        </p:nvSpPr>
        <p:spPr>
          <a:xfrm>
            <a:off x="839788" y="1681163"/>
            <a:ext cx="5157787" cy="47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6172199" y="2036308"/>
            <a:ext cx="5159375" cy="302080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6172199" y="1690689"/>
            <a:ext cx="5159375" cy="468766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1681163"/>
            <a:ext cx="5183188" cy="47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6600"/>
              <a:buFont typeface="Oswald"/>
              <a:buNone/>
              <a:defRPr sz="6600" b="0" i="0" u="none" strike="noStrike" cap="none">
                <a:solidFill>
                  <a:srgbClr val="D112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D6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D6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/>
          <p:nvPr/>
        </p:nvSpPr>
        <p:spPr>
          <a:xfrm>
            <a:off x="6629396" y="6396507"/>
            <a:ext cx="3897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2D62"/>
                </a:solidFill>
                <a:latin typeface="Oswald Light"/>
                <a:ea typeface="Oswald Light"/>
                <a:cs typeface="Oswald Light"/>
                <a:sym typeface="Oswald Light"/>
              </a:rPr>
              <a:t>Helping Businesses Grow &amp; Succeed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653311" y="6100775"/>
            <a:ext cx="976087" cy="588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5209049" y="1763326"/>
            <a:ext cx="5646738" cy="151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/>
            <a:endParaRPr lang="en-US" sz="4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3"/>
          </p:nvPr>
        </p:nvSpPr>
        <p:spPr>
          <a:xfrm>
            <a:off x="5208588" y="3613150"/>
            <a:ext cx="5646737" cy="223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26" name="Google Shape;126;p28"/>
          <p:cNvSpPr/>
          <p:nvPr/>
        </p:nvSpPr>
        <p:spPr>
          <a:xfrm>
            <a:off x="5340864" y="3036986"/>
            <a:ext cx="1334860" cy="73437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3ADD84-794D-B49B-883F-0D0927DFB881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29230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AA3883B1-DCDA-9FE7-E37C-634432A5B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1AAA005E-4A31-3B0B-68EC-1E0116527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Financials Are Critical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8" name="Google Shape;138;p9">
            <a:extLst>
              <a:ext uri="{FF2B5EF4-FFF2-40B4-BE49-F238E27FC236}">
                <a16:creationId xmlns:a16="http://schemas.microsoft.com/office/drawing/2014/main" id="{839E0B5B-8F82-013B-CD4C-A45B587FC0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1348"/>
            <a:ext cx="10515600" cy="46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Start-up costs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Cash flow projections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Profit &amp; Loss (P&amp;L)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Break-even analysis</a:t>
            </a:r>
            <a:endParaRPr lang="en-US" dirty="0"/>
          </a:p>
        </p:txBody>
      </p:sp>
      <p:pic>
        <p:nvPicPr>
          <p:cNvPr id="2" name="Picture 1" descr="A close-up of a black chess piece&#10;&#10;AI-generated content may be incorrect.">
            <a:extLst>
              <a:ext uri="{FF2B5EF4-FFF2-40B4-BE49-F238E27FC236}">
                <a16:creationId xmlns:a16="http://schemas.microsoft.com/office/drawing/2014/main" id="{E73FF92D-26AC-40A5-1F75-D479D1CF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858" y="1732608"/>
            <a:ext cx="6424864" cy="33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Business Plan Formats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1"/>
          </p:nvPr>
        </p:nvSpPr>
        <p:spPr>
          <a:xfrm>
            <a:off x="838200" y="1512208"/>
            <a:ext cx="10515600" cy="46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0" indent="-457200"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Traditional Full Plan</a:t>
            </a:r>
          </a:p>
          <a:p>
            <a:pPr marL="508000" indent="-457200"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 Lean Canvas</a:t>
            </a:r>
            <a:endParaRPr lang="en-US" sz="2800">
              <a:solidFill>
                <a:srgbClr val="000000"/>
              </a:solidFill>
            </a:endParaRPr>
          </a:p>
          <a:p>
            <a:pPr marL="508000" indent="-457200"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One-Page Summary</a:t>
            </a:r>
            <a:endParaRPr lang="en-US" sz="2800">
              <a:solidFill>
                <a:srgbClr val="000000"/>
              </a:solidFill>
            </a:endParaRPr>
          </a:p>
          <a:p>
            <a:pPr marL="508000" indent="-457200"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Choose what works best for your needs.</a:t>
            </a:r>
            <a:endParaRPr lang="en-US" sz="2800">
              <a:solidFill>
                <a:srgbClr val="000000"/>
              </a:solidFill>
            </a:endParaRPr>
          </a:p>
          <a:p>
            <a:pPr>
              <a:buFont typeface="Wingdings"/>
              <a:buChar char="Ø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 descr="A hand pointing at a rocket&#10;&#10;AI-generated content may be incorrect.">
            <a:extLst>
              <a:ext uri="{FF2B5EF4-FFF2-40B4-BE49-F238E27FC236}">
                <a16:creationId xmlns:a16="http://schemas.microsoft.com/office/drawing/2014/main" id="{ECA2BE69-E613-723C-24FC-CF3A9C250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36" y="3718007"/>
            <a:ext cx="4329365" cy="2249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53DB14EA-22B4-FF5D-0BAD-9E6767778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>
            <a:extLst>
              <a:ext uri="{FF2B5EF4-FFF2-40B4-BE49-F238E27FC236}">
                <a16:creationId xmlns:a16="http://schemas.microsoft.com/office/drawing/2014/main" id="{527A262D-A394-1484-8EBB-A0E05B431E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Tools &amp; 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Google Shape;132;p4">
            <a:extLst>
              <a:ext uri="{FF2B5EF4-FFF2-40B4-BE49-F238E27FC236}">
                <a16:creationId xmlns:a16="http://schemas.microsoft.com/office/drawing/2014/main" id="{A8E52B2A-F462-1412-E99D-3AEBAA1A4A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8404"/>
            <a:ext cx="10515600" cy="46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SBA &amp; SBDC Templates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 err="1">
                <a:solidFill>
                  <a:srgbClr val="000000"/>
                </a:solidFill>
              </a:rPr>
              <a:t>LivePlan</a:t>
            </a:r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 Excel Forecasting Tools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Local SBDC Support</a:t>
            </a:r>
            <a:endParaRPr lang="en-US" dirty="0"/>
          </a:p>
        </p:txBody>
      </p:sp>
      <p:pic>
        <p:nvPicPr>
          <p:cNvPr id="2" name="Picture 1" descr="A road with numbers and a sunset&#10;&#10;AI-generated content may be incorrect.">
            <a:extLst>
              <a:ext uri="{FF2B5EF4-FFF2-40B4-BE49-F238E27FC236}">
                <a16:creationId xmlns:a16="http://schemas.microsoft.com/office/drawing/2014/main" id="{924471B5-6362-8500-A08D-B1401C43C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95" y="1894974"/>
            <a:ext cx="5263816" cy="3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A22037CE-174E-82D8-1FDB-FBD52B9D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8400E1BE-6A57-86D0-C300-7527A6FE66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Call to Action</a:t>
            </a:r>
            <a:endParaRPr lang="en-US" dirty="0"/>
          </a:p>
        </p:txBody>
      </p:sp>
      <p:sp>
        <p:nvSpPr>
          <p:cNvPr id="138" name="Google Shape;138;p9">
            <a:extLst>
              <a:ext uri="{FF2B5EF4-FFF2-40B4-BE49-F238E27FC236}">
                <a16:creationId xmlns:a16="http://schemas.microsoft.com/office/drawing/2014/main" id="{4C34C977-1BDA-148F-390E-BC1139A235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1348"/>
            <a:ext cx="10515600" cy="46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Start your business plan today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Even a draft helps you clarify your path</a:t>
            </a:r>
            <a:endParaRPr lang="en-US" sz="2800"/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Schedule a follow-up with your consultant</a:t>
            </a:r>
            <a:endParaRPr lang="en-US" sz="2800" dirty="0"/>
          </a:p>
          <a:p>
            <a:pPr>
              <a:buFont typeface="Wingdings"/>
              <a:buChar char="Ø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 descr="A bottle of hot sauce next to orange peppers&#10;&#10;AI-generated content may be incorrect.">
            <a:extLst>
              <a:ext uri="{FF2B5EF4-FFF2-40B4-BE49-F238E27FC236}">
                <a16:creationId xmlns:a16="http://schemas.microsoft.com/office/drawing/2014/main" id="{3A5A9B87-58B6-EB3F-316B-1CAA45A7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295" y="2897605"/>
            <a:ext cx="3545619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/>
          <p:nvPr/>
        </p:nvSpPr>
        <p:spPr>
          <a:xfrm>
            <a:off x="3832719" y="808781"/>
            <a:ext cx="4526561" cy="4306073"/>
          </a:xfrm>
          <a:prstGeom prst="ellipse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11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5241130" y="1654655"/>
            <a:ext cx="1709738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lang="en-US" sz="25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4298156" y="991874"/>
            <a:ext cx="3595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4800"/>
              <a:buFont typeface="Oswald"/>
              <a:buNone/>
            </a:pPr>
            <a:r>
              <a:rPr lang="en-US">
                <a:solidFill>
                  <a:schemeClr val="lt1"/>
                </a:solidFill>
              </a:rPr>
              <a:t>Questions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5624511" y="772067"/>
            <a:ext cx="107695" cy="2521738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120877" y="306599"/>
            <a:ext cx="3813073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600"/>
              <a:t>Thank you!</a:t>
            </a:r>
            <a:endParaRPr sz="66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5972174" y="733047"/>
            <a:ext cx="6096000" cy="229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Name</a:t>
            </a:r>
            <a:r>
              <a:rPr lang="en-US" sz="2800" b="1" dirty="0">
                <a:solidFill>
                  <a:schemeClr val="lt1"/>
                </a:solidFill>
                <a:latin typeface="Oswald SemiBold"/>
                <a:ea typeface="Arimo"/>
                <a:cs typeface="Arimo"/>
                <a:sym typeface="Arimo"/>
              </a:rPr>
              <a:t>: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 </a:t>
            </a:r>
            <a:r>
              <a:rPr lang="en-US" sz="2800" b="1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Elizabeth Goldbach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ts val="2400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Business Consultant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ts val="2400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FSBDC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 FGCU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SzPts val="2400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egoldbach@fgcu.edu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SzPts val="2400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https://sbdc.fgcu.edu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0" y="3843302"/>
            <a:ext cx="12182474" cy="8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Find a Florida SBDC near you</a:t>
            </a:r>
            <a:r>
              <a:rPr lang="en-US" sz="3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500" b="1" i="0" u="none" strike="noStrike" cap="none">
                <a:solidFill>
                  <a:srgbClr val="D11242"/>
                </a:solidFill>
                <a:latin typeface="Oswald"/>
                <a:ea typeface="Oswald"/>
                <a:cs typeface="Oswald"/>
                <a:sym typeface="Oswald"/>
              </a:rPr>
              <a:t>⭢</a:t>
            </a:r>
            <a:r>
              <a:rPr lang="en-US" sz="3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FloridaSBDC.org/Locations</a:t>
            </a:r>
            <a:endParaRPr sz="36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257299" y="5013876"/>
            <a:ext cx="9667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State Designated as Florida's Principal Provider of Business Assistance [§ 288.001, Fla. Stat.]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The Florida SBDC Network is a statewide partnership program nationally accredited by the Association of America’s SBDCs and funded in part by the U.S. Small Business Administration, De</a:t>
            </a:r>
            <a:r>
              <a:rPr lang="en-US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partment of Defense</a:t>
            </a:r>
            <a:r>
              <a:rPr lang="en-US" sz="12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, State of Florida, and other private and public partners, with the University of West Florida serving as the network’s headquarters. Florida SBDC services are extended to the public on a nondiscriminatory basis. Language assistance services are available for individuals with limited English proficiency.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8239F996-5456-F878-9C8C-84895B26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>
            <a:extLst>
              <a:ext uri="{FF2B5EF4-FFF2-40B4-BE49-F238E27FC236}">
                <a16:creationId xmlns:a16="http://schemas.microsoft.com/office/drawing/2014/main" id="{0106086D-30CB-CDD3-424E-C7EA111690A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208588" y="3613150"/>
            <a:ext cx="5646737" cy="223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ctr">
              <a:buNone/>
            </a:pPr>
            <a:endParaRPr lang="en-US" dirty="0"/>
          </a:p>
        </p:txBody>
      </p:sp>
      <p:sp>
        <p:nvSpPr>
          <p:cNvPr id="126" name="Google Shape;126;p28">
            <a:extLst>
              <a:ext uri="{FF2B5EF4-FFF2-40B4-BE49-F238E27FC236}">
                <a16:creationId xmlns:a16="http://schemas.microsoft.com/office/drawing/2014/main" id="{9BE5F544-208A-7A76-94A0-FEFBD670F9C2}"/>
              </a:ext>
            </a:extLst>
          </p:cNvPr>
          <p:cNvSpPr/>
          <p:nvPr/>
        </p:nvSpPr>
        <p:spPr>
          <a:xfrm>
            <a:off x="5340864" y="3036986"/>
            <a:ext cx="1334860" cy="73437"/>
          </a:xfrm>
          <a:prstGeom prst="rect">
            <a:avLst/>
          </a:prstGeom>
          <a:solidFill>
            <a:srgbClr val="71B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68D5B1-CF73-D5EF-9FEB-D70DA6632BA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3129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A2D5CD23-B8F8-749F-A4DA-2ED7F1E8E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>
            <a:extLst>
              <a:ext uri="{FF2B5EF4-FFF2-40B4-BE49-F238E27FC236}">
                <a16:creationId xmlns:a16="http://schemas.microsoft.com/office/drawing/2014/main" id="{BE677064-38A7-D6A3-C113-24EAC89D5D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2" name="Google Shape;132;p4">
            <a:extLst>
              <a:ext uri="{FF2B5EF4-FFF2-40B4-BE49-F238E27FC236}">
                <a16:creationId xmlns:a16="http://schemas.microsoft.com/office/drawing/2014/main" id="{CFE6ED4E-D114-F1F8-DB71-30C6A21FC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8404"/>
            <a:ext cx="10515600" cy="46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806891F3-4E79-F2DF-4E0E-E17CB630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>
            <a:extLst>
              <a:ext uri="{FF2B5EF4-FFF2-40B4-BE49-F238E27FC236}">
                <a16:creationId xmlns:a16="http://schemas.microsoft.com/office/drawing/2014/main" id="{76FA6B9E-C7D1-C693-657E-C6CAC993F3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2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07BB1617-4D31-BA4F-77C9-C8E5D86B3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>
            <a:extLst>
              <a:ext uri="{FF2B5EF4-FFF2-40B4-BE49-F238E27FC236}">
                <a16:creationId xmlns:a16="http://schemas.microsoft.com/office/drawing/2014/main" id="{2233F819-07C5-42DA-FC42-301487FBE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1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2AA7F5A-A787-CA89-C579-BF11317C3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2ECEF19A-6C3A-469D-EA47-3C0342CD31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645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Key Benefits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8" name="Google Shape;138;p9">
            <a:extLst>
              <a:ext uri="{FF2B5EF4-FFF2-40B4-BE49-F238E27FC236}">
                <a16:creationId xmlns:a16="http://schemas.microsoft.com/office/drawing/2014/main" id="{ACD890CB-640D-455F-7B6B-86545A8AA9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1348"/>
            <a:ext cx="10515600" cy="46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Provides clarity on vision and mission</a:t>
            </a:r>
            <a:endParaRPr lang="en-US" sz="2800"/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Keeps the business focused and aligned</a:t>
            </a:r>
            <a:endParaRPr lang="en-US" sz="2800"/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Helps plan marketing and operations</a:t>
            </a:r>
            <a:endParaRPr lang="en-US" sz="2800"/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Essential for securing funding</a:t>
            </a:r>
            <a:endParaRPr lang="en-US" sz="2800"/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Supports performance tracking</a:t>
            </a:r>
            <a:endParaRPr lang="en-US" sz="2800"/>
          </a:p>
          <a:p>
            <a:pPr indent="-228600">
              <a:buNone/>
            </a:pPr>
            <a:endParaRPr lang="en-US" dirty="0"/>
          </a:p>
        </p:txBody>
      </p:sp>
      <p:pic>
        <p:nvPicPr>
          <p:cNvPr id="2" name="Picture 1" descr="A light bulb with drawings on it&#10;&#10;AI-generated content may be incorrect.">
            <a:extLst>
              <a:ext uri="{FF2B5EF4-FFF2-40B4-BE49-F238E27FC236}">
                <a16:creationId xmlns:a16="http://schemas.microsoft.com/office/drawing/2014/main" id="{F8DCF2F3-2124-345B-E04A-3B688259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359" y="2671262"/>
            <a:ext cx="4249154" cy="29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A05F71F4-3B6D-131C-A881-DABECFEBB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>
            <a:extLst>
              <a:ext uri="{FF2B5EF4-FFF2-40B4-BE49-F238E27FC236}">
                <a16:creationId xmlns:a16="http://schemas.microsoft.com/office/drawing/2014/main" id="{EFC75028-07B7-341D-E580-94B1F082F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Real-Life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4" name="Google Shape;144;p13">
            <a:extLst>
              <a:ext uri="{FF2B5EF4-FFF2-40B4-BE49-F238E27FC236}">
                <a16:creationId xmlns:a16="http://schemas.microsoft.com/office/drawing/2014/main" id="{C16D8E3F-6750-B0A1-013E-7B4E8DDE5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12208"/>
            <a:ext cx="10515600" cy="46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Example: A local entrepreneur secured $40K funding with a plan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>
                <a:solidFill>
                  <a:srgbClr val="000000"/>
                </a:solidFill>
              </a:rPr>
              <a:t>Defined market</a:t>
            </a:r>
            <a:endParaRPr lang="en-US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Demonstrated profitability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Built lender confidence</a:t>
            </a:r>
            <a:endParaRPr dirty="0"/>
          </a:p>
        </p:txBody>
      </p:sp>
      <p:pic>
        <p:nvPicPr>
          <p:cNvPr id="2" name="Picture 1" descr="A person holding a money bag and a small wooden block on a scale&#10;&#10;AI-generated content may be incorrect.">
            <a:extLst>
              <a:ext uri="{FF2B5EF4-FFF2-40B4-BE49-F238E27FC236}">
                <a16:creationId xmlns:a16="http://schemas.microsoft.com/office/drawing/2014/main" id="{1ABDBA15-A063-8BCC-BA52-FECCDD8D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21" y="2572502"/>
            <a:ext cx="5031205" cy="327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19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Core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838200" y="1558404"/>
            <a:ext cx="10515600" cy="46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Executive Summary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>
                <a:solidFill>
                  <a:srgbClr val="000000"/>
                </a:solidFill>
              </a:rPr>
              <a:t>Business Description</a:t>
            </a:r>
            <a:endParaRPr lang="en-US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Market Analysis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Organization &amp; Management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Marketing &amp; Sales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Financial Projections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Funding Request (if needed)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Appendix</a:t>
            </a:r>
            <a:endParaRPr lang="en-US" dirty="0"/>
          </a:p>
          <a:p>
            <a:pPr>
              <a:buFont typeface="Wingdings"/>
              <a:buChar char="Ø"/>
            </a:pPr>
            <a:endParaRPr lang="en-US"/>
          </a:p>
        </p:txBody>
      </p:sp>
      <p:pic>
        <p:nvPicPr>
          <p:cNvPr id="2" name="Picture 1" descr="A person writing on a sticky note&#10;&#10;AI-generated content may be incorrect.">
            <a:extLst>
              <a:ext uri="{FF2B5EF4-FFF2-40B4-BE49-F238E27FC236}">
                <a16:creationId xmlns:a16="http://schemas.microsoft.com/office/drawing/2014/main" id="{2004EF2F-2911-0554-C633-BE113712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26" y="2068930"/>
            <a:ext cx="6003758" cy="3592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D62"/>
      </a:dk1>
      <a:lt1>
        <a:srgbClr val="FFFFFF"/>
      </a:lt1>
      <a:dk2>
        <a:srgbClr val="002D62"/>
      </a:dk2>
      <a:lt2>
        <a:srgbClr val="F2F2F2"/>
      </a:lt2>
      <a:accent1>
        <a:srgbClr val="71B9E9"/>
      </a:accent1>
      <a:accent2>
        <a:srgbClr val="D11242"/>
      </a:accent2>
      <a:accent3>
        <a:srgbClr val="AEAFB2"/>
      </a:accent3>
      <a:accent4>
        <a:srgbClr val="002D62"/>
      </a:accent4>
      <a:accent5>
        <a:srgbClr val="002D62"/>
      </a:accent5>
      <a:accent6>
        <a:srgbClr val="D11242"/>
      </a:accent6>
      <a:hlink>
        <a:srgbClr val="71B9E9"/>
      </a:hlink>
      <a:folHlink>
        <a:srgbClr val="D112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F7F59898FBD49AC261EAF04D661B5" ma:contentTypeVersion="15" ma:contentTypeDescription="Create a new document." ma:contentTypeScope="" ma:versionID="9d385cd620d607b3fd1edc8121656304">
  <xsd:schema xmlns:xsd="http://www.w3.org/2001/XMLSchema" xmlns:xs="http://www.w3.org/2001/XMLSchema" xmlns:p="http://schemas.microsoft.com/office/2006/metadata/properties" xmlns:ns2="c5ee646f-9aa2-4007-8769-c38238e36ac8" xmlns:ns3="403f5403-db34-4828-bdcf-3d2312817fb4" targetNamespace="http://schemas.microsoft.com/office/2006/metadata/properties" ma:root="true" ma:fieldsID="4586b3499eb1f26a74d0ba570b737c22" ns2:_="" ns3:_="">
    <xsd:import namespace="c5ee646f-9aa2-4007-8769-c38238e36ac8"/>
    <xsd:import namespace="403f5403-db34-4828-bdcf-3d231281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e646f-9aa2-4007-8769-c38238e36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b37691-d71c-4b9c-8b1c-cc7297b7a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f5403-db34-4828-bdcf-3d231281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bc2aba3-ba56-4cb5-bc71-eabc7215db95}" ma:internalName="TaxCatchAll" ma:showField="CatchAllData" ma:web="403f5403-db34-4828-bdcf-3d2312817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e646f-9aa2-4007-8769-c38238e36ac8">
      <Terms xmlns="http://schemas.microsoft.com/office/infopath/2007/PartnerControls"/>
    </lcf76f155ced4ddcb4097134ff3c332f>
    <TaxCatchAll xmlns="403f5403-db34-4828-bdcf-3d2312817fb4" xsi:nil="true"/>
    <SharedWithUsers xmlns="403f5403-db34-4828-bdcf-3d2312817fb4">
      <UserInfo>
        <DisplayName>Goldbach, Elizabeth</DisplayName>
        <AccountId>46</AccountId>
        <AccountType/>
      </UserInfo>
      <UserInfo>
        <DisplayName>Walker, Andrea</DisplayName>
        <AccountId>71</AccountId>
        <AccountType/>
      </UserInfo>
      <UserInfo>
        <DisplayName>Shnider, Neil</DisplayName>
        <AccountId>48</AccountId>
        <AccountType/>
      </UserInfo>
      <UserInfo>
        <DisplayName>Odell, Mark</DisplayName>
        <AccountId>61</AccountId>
        <AccountType/>
      </UserInfo>
      <UserInfo>
        <DisplayName>Vargas, Luis</DisplayName>
        <AccountId>225</AccountId>
        <AccountType/>
      </UserInfo>
      <UserInfo>
        <DisplayName>Browning, Dorothea</DisplayName>
        <AccountId>75</AccountId>
        <AccountType/>
      </UserInfo>
      <UserInfo>
        <DisplayName>Santana, Andrea</DisplayName>
        <AccountId>286</AccountId>
        <AccountType/>
      </UserInfo>
      <UserInfo>
        <DisplayName>Jarrett, Donna</DisplayName>
        <AccountId>12</AccountId>
        <AccountType/>
      </UserInfo>
      <UserInfo>
        <DisplayName>Farron, Marc</DisplayName>
        <AccountId>67</AccountId>
        <AccountType/>
      </UserInfo>
      <UserInfo>
        <DisplayName>Craig, Susan</DisplayName>
        <AccountId>302</AccountId>
        <AccountType/>
      </UserInfo>
      <UserInfo>
        <DisplayName>Specht, Suzanne</DisplayName>
        <AccountId>45</AccountId>
        <AccountType/>
      </UserInfo>
      <UserInfo>
        <DisplayName>Guerzo, Patti</DisplayName>
        <AccountId>53</AccountId>
        <AccountType/>
      </UserInfo>
      <UserInfo>
        <DisplayName>Lanford, Debbie</DisplayName>
        <AccountId>280</AccountId>
        <AccountType/>
      </UserInfo>
      <UserInfo>
        <DisplayName>Cramer, Heidi</DisplayName>
        <AccountId>276</AccountId>
        <AccountType/>
      </UserInfo>
      <UserInfo>
        <DisplayName>Ayers, Theresa</DisplayName>
        <AccountId>64</AccountId>
        <AccountType/>
      </UserInfo>
      <UserInfo>
        <DisplayName>Hall, Timothy</DisplayName>
        <AccountId>55</AccountId>
        <AccountType/>
      </UserInfo>
      <UserInfo>
        <DisplayName>Zwierewicz, Dorian</DisplayName>
        <AccountId>9</AccountId>
        <AccountType/>
      </UserInfo>
      <UserInfo>
        <DisplayName>Heffner, Doug</DisplayName>
        <AccountId>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80F8EC9-35AC-4EBD-8B8A-7AE7878001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EBA69B-9513-4E52-AA0B-4A7F932CB5D6}">
  <ds:schemaRefs>
    <ds:schemaRef ds:uri="403f5403-db34-4828-bdcf-3d2312817fb4"/>
    <ds:schemaRef ds:uri="c5ee646f-9aa2-4007-8769-c38238e36a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2EC5F85-B370-4430-A632-4C07299B8F00}">
  <ds:schemaRefs>
    <ds:schemaRef ds:uri="403f5403-db34-4828-bdcf-3d2312817fb4"/>
    <ds:schemaRef ds:uri="c5ee646f-9aa2-4007-8769-c38238e36ac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Benefits</vt:lpstr>
      <vt:lpstr>Real-Life Example</vt:lpstr>
      <vt:lpstr>Core Components</vt:lpstr>
      <vt:lpstr>Financials Are Critical</vt:lpstr>
      <vt:lpstr>Business Plan Formats</vt:lpstr>
      <vt:lpstr>Tools &amp; Resources</vt:lpstr>
      <vt:lpstr>Call to Action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McLeod</dc:creator>
  <cp:revision>229</cp:revision>
  <dcterms:created xsi:type="dcterms:W3CDTF">2020-01-16T20:36:54Z</dcterms:created>
  <dcterms:modified xsi:type="dcterms:W3CDTF">2025-06-02T17:35:39Z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0x010100700F7F59898FBD49AC261EAF04D661B5</vt:lpwstr>
  </property>
  <property fmtid="{D5CDD505-2E9C-101B-9397-08002B2CF9AE}" pid="3" name="MediaServiceImageTags">
    <vt:lpwstr/>
  </property>
</Properties>
</file>