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2" r:id="rId4"/>
  </p:sldMasterIdLst>
  <p:notesMasterIdLst>
    <p:notesMasterId r:id="rId28"/>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x="9144000" cy="5143500" type="screen16x9"/>
  <p:notesSz cx="6858000" cy="9144000"/>
  <p:embeddedFontLst>
    <p:embeddedFont>
      <p:font typeface="Antonio" panose="020B0604020202020204" charset="0"/>
      <p:regular r:id="rId29"/>
      <p:bold r:id="rId30"/>
    </p:embeddedFont>
    <p:embeddedFont>
      <p:font typeface="Antonio SemiBold" panose="020B0604020202020204" charset="0"/>
      <p:regular r:id="rId31"/>
      <p:bold r:id="rId32"/>
    </p:embeddedFont>
    <p:embeddedFont>
      <p:font typeface="Antonio Thin" panose="020B0604020202020204" charset="0"/>
      <p:regular r:id="rId33"/>
      <p:bold r:id="rId34"/>
    </p:embeddedFont>
    <p:embeddedFont>
      <p:font typeface="Lato" panose="020F0502020204030203" pitchFamily="34" charset="0"/>
      <p:regular r:id="rId35"/>
      <p:bold r:id="rId36"/>
      <p:italic r:id="rId37"/>
      <p:boldItalic r:id="rId38"/>
    </p:embeddedFont>
    <p:embeddedFont>
      <p:font typeface="Poppins" panose="00000500000000000000" pitchFamily="2"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817E93D-8DE8-4C3A-82A3-E918D377C27B}">
  <a:tblStyle styleId="{5817E93D-8DE8-4C3A-82A3-E918D377C27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BB4A885-759A-4652-8513-A3011C598E5F}"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a:tcStyle>
        <a:tcBdr/>
        <a:fill>
          <a:solidFill>
            <a:srgbClr val="CFD7E7"/>
          </a:solidFill>
        </a:fill>
      </a:tcStyle>
    </a:band1H>
    <a:band2H>
      <a:tcTxStyle/>
      <a:tcStyle>
        <a:tcBdr/>
      </a:tcStyle>
    </a:band2H>
    <a:band1V>
      <a:tcTxStyle/>
      <a:tcStyle>
        <a:tcBdr/>
        <a:fill>
          <a:solidFill>
            <a:srgbClr val="CFD7E7"/>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11.fntdata"/><Relationship Id="rId21" Type="http://schemas.openxmlformats.org/officeDocument/2006/relationships/slide" Target="slides/slide17.xml"/><Relationship Id="rId34" Type="http://schemas.openxmlformats.org/officeDocument/2006/relationships/font" Target="fonts/font6.fntdata"/><Relationship Id="rId42" Type="http://schemas.openxmlformats.org/officeDocument/2006/relationships/font" Target="fonts/font14.fntdata"/><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font" Target="fonts/font1.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3.fntdata"/><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1b75e5c72c3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1b75e5c72c3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3df5a19089f_0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3df5a19089f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3db656e444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1" name="Google Shape;161;g3db656e444d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db656e444d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8" name="Google Shape;168;g3db656e444d_0_1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3db656e444d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5" name="Google Shape;185;g3db656e444d_0_2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3db656e444d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3" name="Google Shape;203;g3db656e444d_0_4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3db656e444d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7" name="Google Shape;217;g3db656e444d_0_5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3db656e444d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5" name="Google Shape;235;g3db656e444d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3db656e444d_0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2" name="Google Shape;252;g3db656e444d_0_9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3db656e444d_0_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1" name="Google Shape;271;g3db656e444d_0_11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3db656e444d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7" name="Google Shape;287;g3db656e444d_0_12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3d8aef04324_0_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3d8aef04324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3db656e444d_0_1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9" name="Google Shape;309;g3db656e444d_0_14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3db656e444d_0_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8" name="Google Shape;328;g3db656e444d_0_16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3db74d88307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8" name="Google Shape;338;g3db74d88307_0_2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3db656e444d_0_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g3db656e444d_0_17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1e506604a27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1e506604a27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3d8aef04324_0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3d8aef04324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d8aef04324_0_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3d8aef04324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3d8aef04324_0_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3d8aef04324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3db74d88307_0_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3db74d88307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3e0ba13ebda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3e0ba13ebd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3db74d88307_0_5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3db74d88307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4"/>
        <p:cNvGrpSpPr/>
        <p:nvPr/>
      </p:nvGrpSpPr>
      <p:grpSpPr>
        <a:xfrm>
          <a:off x="0" y="0"/>
          <a:ext cx="0" cy="0"/>
          <a:chOff x="0" y="0"/>
          <a:chExt cx="0" cy="0"/>
        </a:xfrm>
      </p:grpSpPr>
      <p:sp>
        <p:nvSpPr>
          <p:cNvPr id="15" name="Google Shape;15;p2"/>
          <p:cNvSpPr txBox="1">
            <a:spLocks noGrp="1"/>
          </p:cNvSpPr>
          <p:nvPr>
            <p:ph type="ctrTitle"/>
          </p:nvPr>
        </p:nvSpPr>
        <p:spPr>
          <a:xfrm>
            <a:off x="311708" y="626050"/>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6" name="Google Shape;16;p2"/>
          <p:cNvSpPr txBox="1">
            <a:spLocks noGrp="1"/>
          </p:cNvSpPr>
          <p:nvPr>
            <p:ph type="subTitle" idx="1"/>
          </p:nvPr>
        </p:nvSpPr>
        <p:spPr>
          <a:xfrm>
            <a:off x="311700" y="2715600"/>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7" name="Google Shape;17;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1"/>
        <p:cNvGrpSpPr/>
        <p:nvPr/>
      </p:nvGrpSpPr>
      <p:grpSpPr>
        <a:xfrm>
          <a:off x="0" y="0"/>
          <a:ext cx="0" cy="0"/>
          <a:chOff x="0" y="0"/>
          <a:chExt cx="0" cy="0"/>
        </a:xfrm>
      </p:grpSpPr>
      <p:sp>
        <p:nvSpPr>
          <p:cNvPr id="52" name="Google Shape;52;p11"/>
          <p:cNvSpPr txBox="1">
            <a:spLocks noGrp="1"/>
          </p:cNvSpPr>
          <p:nvPr>
            <p:ph type="body" idx="1"/>
          </p:nvPr>
        </p:nvSpPr>
        <p:spPr>
          <a:xfrm>
            <a:off x="311700" y="3847675"/>
            <a:ext cx="5998800" cy="605100"/>
          </a:xfrm>
          <a:prstGeom prst="rect">
            <a:avLst/>
          </a:prstGeom>
        </p:spPr>
        <p:txBody>
          <a:bodyPr spcFirstLastPara="1" wrap="square" lIns="91425" tIns="91425" rIns="91425" bIns="91425" anchor="ctr" anchorCtr="0">
            <a:normAutofit/>
          </a:bodyPr>
          <a:lstStyle>
            <a:lvl1pPr marL="457200" lvl="0" indent="-228600" rtl="0">
              <a:lnSpc>
                <a:spcPct val="100000"/>
              </a:lnSpc>
              <a:spcBef>
                <a:spcPts val="0"/>
              </a:spcBef>
              <a:spcAft>
                <a:spcPts val="0"/>
              </a:spcAft>
              <a:buSzPts val="1800"/>
              <a:buNone/>
              <a:defRPr/>
            </a:lvl1pPr>
          </a:lstStyle>
          <a:p>
            <a:endParaRPr/>
          </a:p>
        </p:txBody>
      </p:sp>
      <p:sp>
        <p:nvSpPr>
          <p:cNvPr id="53" name="Google Shape;53;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4"/>
        <p:cNvGrpSpPr/>
        <p:nvPr/>
      </p:nvGrpSpPr>
      <p:grpSpPr>
        <a:xfrm>
          <a:off x="0" y="0"/>
          <a:ext cx="0" cy="0"/>
          <a:chOff x="0" y="0"/>
          <a:chExt cx="0" cy="0"/>
        </a:xfrm>
      </p:grpSpPr>
      <p:sp>
        <p:nvSpPr>
          <p:cNvPr id="55" name="Google Shape;55;p12"/>
          <p:cNvSpPr txBox="1">
            <a:spLocks noGrp="1"/>
          </p:cNvSpPr>
          <p:nvPr>
            <p:ph type="title" hasCustomPrompt="1"/>
          </p:nvPr>
        </p:nvSpPr>
        <p:spPr>
          <a:xfrm>
            <a:off x="311700" y="1106125"/>
            <a:ext cx="8520600" cy="18648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6" name="Google Shape;56;p12"/>
          <p:cNvSpPr txBox="1">
            <a:spLocks noGrp="1"/>
          </p:cNvSpPr>
          <p:nvPr>
            <p:ph type="body" idx="1"/>
          </p:nvPr>
        </p:nvSpPr>
        <p:spPr>
          <a:xfrm>
            <a:off x="311700" y="3049397"/>
            <a:ext cx="8520600" cy="12354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57" name="Google Shape;57;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8"/>
        <p:cNvGrpSpPr/>
        <p:nvPr/>
      </p:nvGrpSpPr>
      <p:grpSpPr>
        <a:xfrm>
          <a:off x="0" y="0"/>
          <a:ext cx="0" cy="0"/>
          <a:chOff x="0" y="0"/>
          <a:chExt cx="0" cy="0"/>
        </a:xfrm>
      </p:grpSpPr>
      <p:sp>
        <p:nvSpPr>
          <p:cNvPr id="59" name="Google Shape;59;p1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White - Title Only">
  <p:cSld name="White - Title Only">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rgbClr val="D11242"/>
              </a:buClr>
              <a:buSzPts val="3600"/>
              <a:buFont typeface="Oswald"/>
              <a:buNone/>
              <a:defRPr sz="3300">
                <a:solidFill>
                  <a:srgbClr val="D11242"/>
                </a:solidFill>
                <a:latin typeface="Oswald"/>
                <a:ea typeface="Oswald"/>
                <a:cs typeface="Oswald"/>
                <a:sym typeface="Oswald"/>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2000">
        <p:fade thruBlk="1"/>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Blue, Green, Orange Slant - Picture">
  <p:cSld name="1_Blue, Green, Orange Slant - Picture">
    <p:spTree>
      <p:nvGrpSpPr>
        <p:cNvPr id="1" name="Shape 62"/>
        <p:cNvGrpSpPr/>
        <p:nvPr/>
      </p:nvGrpSpPr>
      <p:grpSpPr>
        <a:xfrm>
          <a:off x="0" y="0"/>
          <a:ext cx="0" cy="0"/>
          <a:chOff x="0" y="0"/>
          <a:chExt cx="0" cy="0"/>
        </a:xfrm>
      </p:grpSpPr>
      <p:sp>
        <p:nvSpPr>
          <p:cNvPr id="63" name="Google Shape;63;p15"/>
          <p:cNvSpPr/>
          <p:nvPr/>
        </p:nvSpPr>
        <p:spPr>
          <a:xfrm>
            <a:off x="0" y="0"/>
            <a:ext cx="3579000" cy="5143500"/>
          </a:xfrm>
          <a:prstGeom prst="rect">
            <a:avLst/>
          </a:prstGeom>
          <a:solidFill>
            <a:srgbClr val="002D6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64" name="Google Shape;64;p15"/>
          <p:cNvSpPr/>
          <p:nvPr/>
        </p:nvSpPr>
        <p:spPr>
          <a:xfrm>
            <a:off x="0" y="4748550"/>
            <a:ext cx="3596640" cy="370292"/>
          </a:xfrm>
          <a:custGeom>
            <a:avLst/>
            <a:gdLst/>
            <a:ahLst/>
            <a:cxnLst/>
            <a:rect l="l" t="t" r="r" b="b"/>
            <a:pathLst>
              <a:path w="12192000" h="383722" extrusionOk="0">
                <a:moveTo>
                  <a:pt x="904" y="265449"/>
                </a:moveTo>
                <a:lnTo>
                  <a:pt x="12192000" y="0"/>
                </a:lnTo>
                <a:lnTo>
                  <a:pt x="12192000" y="383722"/>
                </a:lnTo>
                <a:lnTo>
                  <a:pt x="0" y="383722"/>
                </a:lnTo>
                <a:cubicBezTo>
                  <a:pt x="301" y="344298"/>
                  <a:pt x="603" y="304873"/>
                  <a:pt x="904" y="265449"/>
                </a:cubicBezTo>
                <a:close/>
              </a:path>
            </a:pathLst>
          </a:custGeom>
          <a:solidFill>
            <a:srgbClr val="D1124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65" name="Google Shape;65;p15"/>
          <p:cNvSpPr/>
          <p:nvPr/>
        </p:nvSpPr>
        <p:spPr>
          <a:xfrm>
            <a:off x="0" y="4855877"/>
            <a:ext cx="3596640" cy="287792"/>
          </a:xfrm>
          <a:custGeom>
            <a:avLst/>
            <a:gdLst/>
            <a:ahLst/>
            <a:cxnLst/>
            <a:rect l="l" t="t" r="r" b="b"/>
            <a:pathLst>
              <a:path w="12192000" h="383722" extrusionOk="0">
                <a:moveTo>
                  <a:pt x="904" y="265449"/>
                </a:moveTo>
                <a:lnTo>
                  <a:pt x="12192000" y="0"/>
                </a:lnTo>
                <a:lnTo>
                  <a:pt x="12192000" y="383722"/>
                </a:lnTo>
                <a:lnTo>
                  <a:pt x="0" y="383722"/>
                </a:lnTo>
                <a:cubicBezTo>
                  <a:pt x="301" y="344298"/>
                  <a:pt x="603" y="304873"/>
                  <a:pt x="904" y="265449"/>
                </a:cubicBezTo>
                <a:close/>
              </a:path>
            </a:pathLst>
          </a:custGeom>
          <a:solidFill>
            <a:srgbClr val="71B9E9"/>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66" name="Google Shape;66;p15"/>
          <p:cNvSpPr>
            <a:spLocks noGrp="1"/>
          </p:cNvSpPr>
          <p:nvPr>
            <p:ph type="pic" idx="2"/>
          </p:nvPr>
        </p:nvSpPr>
        <p:spPr>
          <a:xfrm>
            <a:off x="279646" y="654011"/>
            <a:ext cx="3003000" cy="3655200"/>
          </a:xfrm>
          <a:prstGeom prst="rect">
            <a:avLst/>
          </a:prstGeom>
          <a:noFill/>
          <a:ln>
            <a:noFill/>
          </a:ln>
        </p:spPr>
      </p:sp>
      <p:sp>
        <p:nvSpPr>
          <p:cNvPr id="67" name="Google Shape;67;p15"/>
          <p:cNvSpPr txBox="1">
            <a:spLocks noGrp="1"/>
          </p:cNvSpPr>
          <p:nvPr>
            <p:ph type="body" idx="1"/>
          </p:nvPr>
        </p:nvSpPr>
        <p:spPr>
          <a:xfrm>
            <a:off x="3906787" y="1322495"/>
            <a:ext cx="4235100" cy="11364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SzPts val="2100"/>
              <a:buNone/>
              <a:defRPr sz="3000">
                <a:solidFill>
                  <a:srgbClr val="D11242"/>
                </a:solidFill>
                <a:latin typeface="Oswald SemiBold"/>
                <a:ea typeface="Oswald SemiBold"/>
                <a:cs typeface="Oswald SemiBold"/>
                <a:sym typeface="Oswald SemiBold"/>
              </a:defRPr>
            </a:lvl1pPr>
            <a:lvl2pPr marL="914400" lvl="1" indent="-342900" algn="l" rtl="0">
              <a:lnSpc>
                <a:spcPct val="90000"/>
              </a:lnSpc>
              <a:spcBef>
                <a:spcPts val="400"/>
              </a:spcBef>
              <a:spcAft>
                <a:spcPts val="0"/>
              </a:spcAft>
              <a:buSzPts val="1800"/>
              <a:buChar char="•"/>
              <a:defRPr/>
            </a:lvl2pPr>
            <a:lvl3pPr marL="1371600" lvl="2" indent="-323850" algn="l" rtl="0">
              <a:lnSpc>
                <a:spcPct val="90000"/>
              </a:lnSpc>
              <a:spcBef>
                <a:spcPts val="400"/>
              </a:spcBef>
              <a:spcAft>
                <a:spcPts val="0"/>
              </a:spcAft>
              <a:buSzPts val="1500"/>
              <a:buChar char="•"/>
              <a:defRPr/>
            </a:lvl3pPr>
            <a:lvl4pPr marL="1828800" lvl="3" indent="-317500" algn="l" rtl="0">
              <a:lnSpc>
                <a:spcPct val="90000"/>
              </a:lnSpc>
              <a:spcBef>
                <a:spcPts val="400"/>
              </a:spcBef>
              <a:spcAft>
                <a:spcPts val="0"/>
              </a:spcAft>
              <a:buSzPts val="1400"/>
              <a:buChar char="•"/>
              <a:defRPr/>
            </a:lvl4pPr>
            <a:lvl5pPr marL="2286000" lvl="4" indent="-317500" algn="l" rtl="0">
              <a:lnSpc>
                <a:spcPct val="90000"/>
              </a:lnSpc>
              <a:spcBef>
                <a:spcPts val="400"/>
              </a:spcBef>
              <a:spcAft>
                <a:spcPts val="0"/>
              </a:spcAft>
              <a:buSzPts val="1400"/>
              <a:buChar char="•"/>
              <a:defRPr/>
            </a:lvl5pPr>
            <a:lvl6pPr marL="2743200" lvl="5" indent="-317500" algn="l" rtl="0">
              <a:lnSpc>
                <a:spcPct val="90000"/>
              </a:lnSpc>
              <a:spcBef>
                <a:spcPts val="400"/>
              </a:spcBef>
              <a:spcAft>
                <a:spcPts val="0"/>
              </a:spcAft>
              <a:buSzPts val="1400"/>
              <a:buChar char="•"/>
              <a:defRPr/>
            </a:lvl6pPr>
            <a:lvl7pPr marL="3200400" lvl="6" indent="-317500" algn="l" rtl="0">
              <a:lnSpc>
                <a:spcPct val="90000"/>
              </a:lnSpc>
              <a:spcBef>
                <a:spcPts val="400"/>
              </a:spcBef>
              <a:spcAft>
                <a:spcPts val="0"/>
              </a:spcAft>
              <a:buSzPts val="1400"/>
              <a:buChar char="•"/>
              <a:defRPr/>
            </a:lvl7pPr>
            <a:lvl8pPr marL="3657600" lvl="7" indent="-317500" algn="l" rtl="0">
              <a:lnSpc>
                <a:spcPct val="90000"/>
              </a:lnSpc>
              <a:spcBef>
                <a:spcPts val="400"/>
              </a:spcBef>
              <a:spcAft>
                <a:spcPts val="0"/>
              </a:spcAft>
              <a:buSzPts val="1400"/>
              <a:buChar char="•"/>
              <a:defRPr/>
            </a:lvl8pPr>
            <a:lvl9pPr marL="4114800" lvl="8" indent="-317500" algn="l" rtl="0">
              <a:lnSpc>
                <a:spcPct val="90000"/>
              </a:lnSpc>
              <a:spcBef>
                <a:spcPts val="400"/>
              </a:spcBef>
              <a:spcAft>
                <a:spcPts val="0"/>
              </a:spcAft>
              <a:buSzPts val="1400"/>
              <a:buChar char="•"/>
              <a:defRPr/>
            </a:lvl9pPr>
          </a:lstStyle>
          <a:p>
            <a:endParaRPr/>
          </a:p>
        </p:txBody>
      </p:sp>
      <p:sp>
        <p:nvSpPr>
          <p:cNvPr id="68" name="Google Shape;68;p15"/>
          <p:cNvSpPr txBox="1">
            <a:spLocks noGrp="1"/>
          </p:cNvSpPr>
          <p:nvPr>
            <p:ph type="body" idx="3"/>
          </p:nvPr>
        </p:nvSpPr>
        <p:spPr>
          <a:xfrm>
            <a:off x="3906441" y="2709863"/>
            <a:ext cx="4235100" cy="1677600"/>
          </a:xfrm>
          <a:prstGeom prst="rect">
            <a:avLst/>
          </a:prstGeom>
          <a:noFill/>
          <a:ln>
            <a:noFill/>
          </a:ln>
        </p:spPr>
        <p:txBody>
          <a:bodyPr spcFirstLastPara="1" wrap="square" lIns="68575" tIns="34275" rIns="68575" bIns="34275" anchor="t" anchorCtr="0">
            <a:normAutofit/>
          </a:bodyPr>
          <a:lstStyle>
            <a:lvl1pPr marL="457200" lvl="0" indent="-361950" algn="l" rtl="0">
              <a:lnSpc>
                <a:spcPct val="90000"/>
              </a:lnSpc>
              <a:spcBef>
                <a:spcPts val="800"/>
              </a:spcBef>
              <a:spcAft>
                <a:spcPts val="0"/>
              </a:spcAft>
              <a:buSzPts val="2100"/>
              <a:buChar char="•"/>
              <a:defRPr/>
            </a:lvl1pPr>
            <a:lvl2pPr marL="914400" lvl="1" indent="-342900" algn="l" rtl="0">
              <a:lnSpc>
                <a:spcPct val="90000"/>
              </a:lnSpc>
              <a:spcBef>
                <a:spcPts val="400"/>
              </a:spcBef>
              <a:spcAft>
                <a:spcPts val="0"/>
              </a:spcAft>
              <a:buSzPts val="1800"/>
              <a:buChar char="•"/>
              <a:defRPr/>
            </a:lvl2pPr>
            <a:lvl3pPr marL="1371600" lvl="2" indent="-323850" algn="l" rtl="0">
              <a:lnSpc>
                <a:spcPct val="90000"/>
              </a:lnSpc>
              <a:spcBef>
                <a:spcPts val="400"/>
              </a:spcBef>
              <a:spcAft>
                <a:spcPts val="0"/>
              </a:spcAft>
              <a:buSzPts val="1500"/>
              <a:buChar char="•"/>
              <a:defRPr/>
            </a:lvl3pPr>
            <a:lvl4pPr marL="1828800" lvl="3" indent="-317500" algn="l" rtl="0">
              <a:lnSpc>
                <a:spcPct val="90000"/>
              </a:lnSpc>
              <a:spcBef>
                <a:spcPts val="400"/>
              </a:spcBef>
              <a:spcAft>
                <a:spcPts val="0"/>
              </a:spcAft>
              <a:buSzPts val="1400"/>
              <a:buChar char="•"/>
              <a:defRPr/>
            </a:lvl4pPr>
            <a:lvl5pPr marL="2286000" lvl="4" indent="-317500" algn="l" rtl="0">
              <a:lnSpc>
                <a:spcPct val="90000"/>
              </a:lnSpc>
              <a:spcBef>
                <a:spcPts val="400"/>
              </a:spcBef>
              <a:spcAft>
                <a:spcPts val="0"/>
              </a:spcAft>
              <a:buSzPts val="1400"/>
              <a:buChar char="•"/>
              <a:defRPr/>
            </a:lvl5pPr>
            <a:lvl6pPr marL="2743200" lvl="5" indent="-317500" algn="l" rtl="0">
              <a:lnSpc>
                <a:spcPct val="90000"/>
              </a:lnSpc>
              <a:spcBef>
                <a:spcPts val="400"/>
              </a:spcBef>
              <a:spcAft>
                <a:spcPts val="0"/>
              </a:spcAft>
              <a:buSzPts val="1400"/>
              <a:buChar char="•"/>
              <a:defRPr/>
            </a:lvl6pPr>
            <a:lvl7pPr marL="3200400" lvl="6" indent="-317500" algn="l" rtl="0">
              <a:lnSpc>
                <a:spcPct val="90000"/>
              </a:lnSpc>
              <a:spcBef>
                <a:spcPts val="400"/>
              </a:spcBef>
              <a:spcAft>
                <a:spcPts val="0"/>
              </a:spcAft>
              <a:buSzPts val="1400"/>
              <a:buChar char="•"/>
              <a:defRPr/>
            </a:lvl7pPr>
            <a:lvl8pPr marL="3657600" lvl="7" indent="-317500" algn="l" rtl="0">
              <a:lnSpc>
                <a:spcPct val="90000"/>
              </a:lnSpc>
              <a:spcBef>
                <a:spcPts val="400"/>
              </a:spcBef>
              <a:spcAft>
                <a:spcPts val="0"/>
              </a:spcAft>
              <a:buSzPts val="1400"/>
              <a:buChar char="•"/>
              <a:defRPr/>
            </a:lvl8pPr>
            <a:lvl9pPr marL="4114800" lvl="8" indent="-317500" algn="l" rtl="0">
              <a:lnSpc>
                <a:spcPct val="90000"/>
              </a:lnSpc>
              <a:spcBef>
                <a:spcPts val="400"/>
              </a:spcBef>
              <a:spcAft>
                <a:spcPts val="0"/>
              </a:spcAft>
              <a:buSzPts val="14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2000">
        <p:fade thruBlk="1"/>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sp>
        <p:nvSpPr>
          <p:cNvPr id="19" name="Google Shape;19;p3"/>
          <p:cNvSpPr txBox="1">
            <a:spLocks noGrp="1"/>
          </p:cNvSpPr>
          <p:nvPr>
            <p:ph type="title"/>
          </p:nvPr>
        </p:nvSpPr>
        <p:spPr>
          <a:xfrm>
            <a:off x="311700" y="189560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0" name="Google Shape;20;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1">
  <p:cSld name="SECTION_HEADER_1">
    <p:bg>
      <p:bgPr>
        <a:solidFill>
          <a:srgbClr val="002E62"/>
        </a:solidFill>
        <a:effectLst/>
      </p:bgPr>
    </p:bg>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311700" y="1895600"/>
            <a:ext cx="85206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Clr>
                <a:schemeClr val="lt1"/>
              </a:buClr>
              <a:buSzPts val="3600"/>
              <a:buNone/>
              <a:defRPr sz="3600">
                <a:solidFill>
                  <a:schemeClr val="lt1"/>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3" name="Google Shape;23;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24" name="Google Shape;24;p4"/>
          <p:cNvPicPr preferRelativeResize="0"/>
          <p:nvPr/>
        </p:nvPicPr>
        <p:blipFill>
          <a:blip r:embed="rId2">
            <a:alphaModFix/>
          </a:blip>
          <a:stretch>
            <a:fillRect/>
          </a:stretch>
        </p:blipFill>
        <p:spPr>
          <a:xfrm>
            <a:off x="0" y="4348759"/>
            <a:ext cx="9144003" cy="794742"/>
          </a:xfrm>
          <a:prstGeom prst="rect">
            <a:avLst/>
          </a:prstGeom>
          <a:noFill/>
          <a:ln>
            <a:noFill/>
          </a:ln>
        </p:spPr>
      </p:pic>
      <p:pic>
        <p:nvPicPr>
          <p:cNvPr id="25" name="Google Shape;25;p4" title="Canva PowerPoint Template (Regions).png"/>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26" name="Google Shape;26;p4" title="White) (3).png"/>
          <p:cNvPicPr preferRelativeResize="0"/>
          <p:nvPr/>
        </p:nvPicPr>
        <p:blipFill>
          <a:blip r:embed="rId4">
            <a:alphaModFix/>
          </a:blip>
          <a:stretch>
            <a:fillRect/>
          </a:stretch>
        </p:blipFill>
        <p:spPr>
          <a:xfrm>
            <a:off x="6837275" y="4112825"/>
            <a:ext cx="2170726" cy="842624"/>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9" name="Google Shape;29;p5"/>
          <p:cNvSpPr txBox="1">
            <a:spLocks noGrp="1"/>
          </p:cNvSpPr>
          <p:nvPr>
            <p:ph type="body" idx="1"/>
          </p:nvPr>
        </p:nvSpPr>
        <p:spPr>
          <a:xfrm>
            <a:off x="311700" y="1152475"/>
            <a:ext cx="8520600" cy="31869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30" name="Google Shape;30;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1"/>
        <p:cNvGrpSpPr/>
        <p:nvPr/>
      </p:nvGrpSpPr>
      <p:grpSpPr>
        <a:xfrm>
          <a:off x="0" y="0"/>
          <a:ext cx="0" cy="0"/>
          <a:chOff x="0" y="0"/>
          <a:chExt cx="0" cy="0"/>
        </a:xfrm>
      </p:grpSpPr>
      <p:sp>
        <p:nvSpPr>
          <p:cNvPr id="32" name="Google Shape;32;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3" name="Google Shape;33;p6"/>
          <p:cNvSpPr txBox="1">
            <a:spLocks noGrp="1"/>
          </p:cNvSpPr>
          <p:nvPr>
            <p:ph type="body" idx="1"/>
          </p:nvPr>
        </p:nvSpPr>
        <p:spPr>
          <a:xfrm>
            <a:off x="311700" y="1152475"/>
            <a:ext cx="3999900" cy="31869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4" name="Google Shape;34;p6"/>
          <p:cNvSpPr txBox="1">
            <a:spLocks noGrp="1"/>
          </p:cNvSpPr>
          <p:nvPr>
            <p:ph type="body" idx="2"/>
          </p:nvPr>
        </p:nvSpPr>
        <p:spPr>
          <a:xfrm>
            <a:off x="4832400" y="1152475"/>
            <a:ext cx="3999900" cy="31869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5" name="Google Shape;35;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6"/>
        <p:cNvGrpSpPr/>
        <p:nvPr/>
      </p:nvGrpSpPr>
      <p:grpSpPr>
        <a:xfrm>
          <a:off x="0" y="0"/>
          <a:ext cx="0" cy="0"/>
          <a:chOff x="0" y="0"/>
          <a:chExt cx="0" cy="0"/>
        </a:xfrm>
      </p:grpSpPr>
      <p:sp>
        <p:nvSpPr>
          <p:cNvPr id="37" name="Google Shape;37;p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8" name="Google Shape;38;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9"/>
        <p:cNvGrpSpPr/>
        <p:nvPr/>
      </p:nvGrpSpPr>
      <p:grpSpPr>
        <a:xfrm>
          <a:off x="0" y="0"/>
          <a:ext cx="0" cy="0"/>
          <a:chOff x="0" y="0"/>
          <a:chExt cx="0" cy="0"/>
        </a:xfrm>
      </p:grpSpPr>
      <p:sp>
        <p:nvSpPr>
          <p:cNvPr id="40" name="Google Shape;40;p8"/>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1" name="Google Shape;41;p8"/>
          <p:cNvSpPr txBox="1">
            <a:spLocks noGrp="1"/>
          </p:cNvSpPr>
          <p:nvPr>
            <p:ph type="body" idx="1"/>
          </p:nvPr>
        </p:nvSpPr>
        <p:spPr>
          <a:xfrm>
            <a:off x="311700" y="1389600"/>
            <a:ext cx="4720800" cy="2831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42" name="Google Shape;42;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3"/>
        <p:cNvGrpSpPr/>
        <p:nvPr/>
      </p:nvGrpSpPr>
      <p:grpSpPr>
        <a:xfrm>
          <a:off x="0" y="0"/>
          <a:ext cx="0" cy="0"/>
          <a:chOff x="0" y="0"/>
          <a:chExt cx="0" cy="0"/>
        </a:xfrm>
      </p:grpSpPr>
      <p:sp>
        <p:nvSpPr>
          <p:cNvPr id="44" name="Google Shape;44;p9"/>
          <p:cNvSpPr txBox="1">
            <a:spLocks noGrp="1"/>
          </p:cNvSpPr>
          <p:nvPr>
            <p:ph type="title"/>
          </p:nvPr>
        </p:nvSpPr>
        <p:spPr>
          <a:xfrm>
            <a:off x="490250" y="450150"/>
            <a:ext cx="46425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45" name="Google Shape;45;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6"/>
        <p:cNvGrpSpPr/>
        <p:nvPr/>
      </p:nvGrpSpPr>
      <p:grpSpPr>
        <a:xfrm>
          <a:off x="0" y="0"/>
          <a:ext cx="0" cy="0"/>
          <a:chOff x="0" y="0"/>
          <a:chExt cx="0" cy="0"/>
        </a:xfrm>
      </p:grpSpPr>
      <p:sp>
        <p:nvSpPr>
          <p:cNvPr id="47" name="Google Shape;47;p10"/>
          <p:cNvSpPr txBox="1">
            <a:spLocks noGrp="1"/>
          </p:cNvSpPr>
          <p:nvPr>
            <p:ph type="title"/>
          </p:nvPr>
        </p:nvSpPr>
        <p:spPr>
          <a:xfrm>
            <a:off x="520775" y="1005250"/>
            <a:ext cx="4045200" cy="1482300"/>
          </a:xfrm>
          <a:prstGeom prst="rect">
            <a:avLst/>
          </a:prstGeom>
        </p:spPr>
        <p:txBody>
          <a:bodyPr spcFirstLastPara="1" wrap="square" lIns="91425" tIns="91425" rIns="91425" bIns="91425" anchor="b" anchorCtr="0">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a:endParaRPr/>
          </a:p>
        </p:txBody>
      </p:sp>
      <p:sp>
        <p:nvSpPr>
          <p:cNvPr id="48" name="Google Shape;48;p10"/>
          <p:cNvSpPr txBox="1">
            <a:spLocks noGrp="1"/>
          </p:cNvSpPr>
          <p:nvPr>
            <p:ph type="subTitle" idx="1"/>
          </p:nvPr>
        </p:nvSpPr>
        <p:spPr>
          <a:xfrm>
            <a:off x="520775" y="2575150"/>
            <a:ext cx="4045200" cy="12351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2100"/>
              <a:buNone/>
              <a:defRPr sz="2100"/>
            </a:lvl1pPr>
            <a:lvl2pPr lvl="1">
              <a:lnSpc>
                <a:spcPct val="100000"/>
              </a:lnSpc>
              <a:spcBef>
                <a:spcPts val="0"/>
              </a:spcBef>
              <a:spcAft>
                <a:spcPts val="0"/>
              </a:spcAft>
              <a:buSzPts val="2100"/>
              <a:buNone/>
              <a:defRPr sz="2100"/>
            </a:lvl2pPr>
            <a:lvl3pPr lvl="2">
              <a:lnSpc>
                <a:spcPct val="100000"/>
              </a:lnSpc>
              <a:spcBef>
                <a:spcPts val="0"/>
              </a:spcBef>
              <a:spcAft>
                <a:spcPts val="0"/>
              </a:spcAft>
              <a:buSzPts val="2100"/>
              <a:buNone/>
              <a:defRPr sz="2100"/>
            </a:lvl3pPr>
            <a:lvl4pPr lvl="3">
              <a:lnSpc>
                <a:spcPct val="100000"/>
              </a:lnSpc>
              <a:spcBef>
                <a:spcPts val="0"/>
              </a:spcBef>
              <a:spcAft>
                <a:spcPts val="0"/>
              </a:spcAft>
              <a:buSzPts val="2100"/>
              <a:buNone/>
              <a:defRPr sz="2100"/>
            </a:lvl4pPr>
            <a:lvl5pPr lvl="4">
              <a:lnSpc>
                <a:spcPct val="100000"/>
              </a:lnSpc>
              <a:spcBef>
                <a:spcPts val="0"/>
              </a:spcBef>
              <a:spcAft>
                <a:spcPts val="0"/>
              </a:spcAft>
              <a:buSzPts val="2100"/>
              <a:buNone/>
              <a:defRPr sz="2100"/>
            </a:lvl5pPr>
            <a:lvl6pPr lvl="5">
              <a:lnSpc>
                <a:spcPct val="100000"/>
              </a:lnSpc>
              <a:spcBef>
                <a:spcPts val="0"/>
              </a:spcBef>
              <a:spcAft>
                <a:spcPts val="0"/>
              </a:spcAft>
              <a:buSzPts val="2100"/>
              <a:buNone/>
              <a:defRPr sz="2100"/>
            </a:lvl6pPr>
            <a:lvl7pPr lvl="6">
              <a:lnSpc>
                <a:spcPct val="100000"/>
              </a:lnSpc>
              <a:spcBef>
                <a:spcPts val="0"/>
              </a:spcBef>
              <a:spcAft>
                <a:spcPts val="0"/>
              </a:spcAft>
              <a:buSzPts val="2100"/>
              <a:buNone/>
              <a:defRPr sz="2100"/>
            </a:lvl7pPr>
            <a:lvl8pPr lvl="7">
              <a:lnSpc>
                <a:spcPct val="100000"/>
              </a:lnSpc>
              <a:spcBef>
                <a:spcPts val="0"/>
              </a:spcBef>
              <a:spcAft>
                <a:spcPts val="0"/>
              </a:spcAft>
              <a:buSzPts val="2100"/>
              <a:buNone/>
              <a:defRPr sz="2100"/>
            </a:lvl8pPr>
            <a:lvl9pPr lvl="8">
              <a:lnSpc>
                <a:spcPct val="100000"/>
              </a:lnSpc>
              <a:spcBef>
                <a:spcPts val="0"/>
              </a:spcBef>
              <a:spcAft>
                <a:spcPts val="0"/>
              </a:spcAft>
              <a:buSzPts val="2100"/>
              <a:buNone/>
              <a:defRPr sz="2100"/>
            </a:lvl9pPr>
          </a:lstStyle>
          <a:p>
            <a:endParaRPr/>
          </a:p>
        </p:txBody>
      </p:sp>
      <p:sp>
        <p:nvSpPr>
          <p:cNvPr id="49" name="Google Shape;49;p10"/>
          <p:cNvSpPr txBox="1">
            <a:spLocks noGrp="1"/>
          </p:cNvSpPr>
          <p:nvPr>
            <p:ph type="body" idx="2"/>
          </p:nvPr>
        </p:nvSpPr>
        <p:spPr>
          <a:xfrm>
            <a:off x="4948625" y="632900"/>
            <a:ext cx="3837000" cy="33870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50" name="Google Shape;50;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FEFE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002E62"/>
              </a:buClr>
              <a:buSzPts val="2800"/>
              <a:buFont typeface="Antonio"/>
              <a:buNone/>
              <a:defRPr sz="2800">
                <a:solidFill>
                  <a:srgbClr val="002E62"/>
                </a:solidFill>
                <a:latin typeface="Antonio"/>
                <a:ea typeface="Antonio"/>
                <a:cs typeface="Antonio"/>
                <a:sym typeface="Antonio"/>
              </a:defRPr>
            </a:lvl1pPr>
            <a:lvl2pPr lvl="1">
              <a:spcBef>
                <a:spcPts val="0"/>
              </a:spcBef>
              <a:spcAft>
                <a:spcPts val="0"/>
              </a:spcAft>
              <a:buClr>
                <a:srgbClr val="002E62"/>
              </a:buClr>
              <a:buSzPts val="2800"/>
              <a:buFont typeface="Antonio"/>
              <a:buNone/>
              <a:defRPr sz="2800">
                <a:solidFill>
                  <a:srgbClr val="002E62"/>
                </a:solidFill>
                <a:latin typeface="Antonio"/>
                <a:ea typeface="Antonio"/>
                <a:cs typeface="Antonio"/>
                <a:sym typeface="Antonio"/>
              </a:defRPr>
            </a:lvl2pPr>
            <a:lvl3pPr lvl="2">
              <a:spcBef>
                <a:spcPts val="0"/>
              </a:spcBef>
              <a:spcAft>
                <a:spcPts val="0"/>
              </a:spcAft>
              <a:buClr>
                <a:srgbClr val="002E62"/>
              </a:buClr>
              <a:buSzPts val="2800"/>
              <a:buFont typeface="Antonio"/>
              <a:buNone/>
              <a:defRPr sz="2800">
                <a:solidFill>
                  <a:srgbClr val="002E62"/>
                </a:solidFill>
                <a:latin typeface="Antonio"/>
                <a:ea typeface="Antonio"/>
                <a:cs typeface="Antonio"/>
                <a:sym typeface="Antonio"/>
              </a:defRPr>
            </a:lvl3pPr>
            <a:lvl4pPr lvl="3">
              <a:spcBef>
                <a:spcPts val="0"/>
              </a:spcBef>
              <a:spcAft>
                <a:spcPts val="0"/>
              </a:spcAft>
              <a:buClr>
                <a:srgbClr val="002E62"/>
              </a:buClr>
              <a:buSzPts val="2800"/>
              <a:buFont typeface="Antonio"/>
              <a:buNone/>
              <a:defRPr sz="2800">
                <a:solidFill>
                  <a:srgbClr val="002E62"/>
                </a:solidFill>
                <a:latin typeface="Antonio"/>
                <a:ea typeface="Antonio"/>
                <a:cs typeface="Antonio"/>
                <a:sym typeface="Antonio"/>
              </a:defRPr>
            </a:lvl4pPr>
            <a:lvl5pPr lvl="4">
              <a:spcBef>
                <a:spcPts val="0"/>
              </a:spcBef>
              <a:spcAft>
                <a:spcPts val="0"/>
              </a:spcAft>
              <a:buClr>
                <a:srgbClr val="002E62"/>
              </a:buClr>
              <a:buSzPts val="2800"/>
              <a:buFont typeface="Antonio"/>
              <a:buNone/>
              <a:defRPr sz="2800">
                <a:solidFill>
                  <a:srgbClr val="002E62"/>
                </a:solidFill>
                <a:latin typeface="Antonio"/>
                <a:ea typeface="Antonio"/>
                <a:cs typeface="Antonio"/>
                <a:sym typeface="Antonio"/>
              </a:defRPr>
            </a:lvl5pPr>
            <a:lvl6pPr lvl="5">
              <a:spcBef>
                <a:spcPts val="0"/>
              </a:spcBef>
              <a:spcAft>
                <a:spcPts val="0"/>
              </a:spcAft>
              <a:buClr>
                <a:srgbClr val="002E62"/>
              </a:buClr>
              <a:buSzPts val="2800"/>
              <a:buFont typeface="Antonio"/>
              <a:buNone/>
              <a:defRPr sz="2800">
                <a:solidFill>
                  <a:srgbClr val="002E62"/>
                </a:solidFill>
                <a:latin typeface="Antonio"/>
                <a:ea typeface="Antonio"/>
                <a:cs typeface="Antonio"/>
                <a:sym typeface="Antonio"/>
              </a:defRPr>
            </a:lvl6pPr>
            <a:lvl7pPr lvl="6">
              <a:spcBef>
                <a:spcPts val="0"/>
              </a:spcBef>
              <a:spcAft>
                <a:spcPts val="0"/>
              </a:spcAft>
              <a:buClr>
                <a:srgbClr val="002E62"/>
              </a:buClr>
              <a:buSzPts val="2800"/>
              <a:buFont typeface="Antonio"/>
              <a:buNone/>
              <a:defRPr sz="2800">
                <a:solidFill>
                  <a:srgbClr val="002E62"/>
                </a:solidFill>
                <a:latin typeface="Antonio"/>
                <a:ea typeface="Antonio"/>
                <a:cs typeface="Antonio"/>
                <a:sym typeface="Antonio"/>
              </a:defRPr>
            </a:lvl7pPr>
            <a:lvl8pPr lvl="7">
              <a:spcBef>
                <a:spcPts val="0"/>
              </a:spcBef>
              <a:spcAft>
                <a:spcPts val="0"/>
              </a:spcAft>
              <a:buClr>
                <a:srgbClr val="002E62"/>
              </a:buClr>
              <a:buSzPts val="2800"/>
              <a:buFont typeface="Antonio"/>
              <a:buNone/>
              <a:defRPr sz="2800">
                <a:solidFill>
                  <a:srgbClr val="002E62"/>
                </a:solidFill>
                <a:latin typeface="Antonio"/>
                <a:ea typeface="Antonio"/>
                <a:cs typeface="Antonio"/>
                <a:sym typeface="Antonio"/>
              </a:defRPr>
            </a:lvl8pPr>
            <a:lvl9pPr lvl="8">
              <a:spcBef>
                <a:spcPts val="0"/>
              </a:spcBef>
              <a:spcAft>
                <a:spcPts val="0"/>
              </a:spcAft>
              <a:buClr>
                <a:srgbClr val="002E62"/>
              </a:buClr>
              <a:buSzPts val="2800"/>
              <a:buFont typeface="Antonio"/>
              <a:buNone/>
              <a:defRPr sz="2800">
                <a:solidFill>
                  <a:srgbClr val="002E62"/>
                </a:solidFill>
                <a:latin typeface="Antonio"/>
                <a:ea typeface="Antonio"/>
                <a:cs typeface="Antonio"/>
                <a:sym typeface="Antonio"/>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rgbClr val="3C3C3C"/>
              </a:buClr>
              <a:buSzPts val="1800"/>
              <a:buFont typeface="Calibri"/>
              <a:buChar char="●"/>
              <a:defRPr sz="1800">
                <a:solidFill>
                  <a:srgbClr val="3C3C3C"/>
                </a:solidFill>
                <a:latin typeface="Calibri"/>
                <a:ea typeface="Calibri"/>
                <a:cs typeface="Calibri"/>
                <a:sym typeface="Calibri"/>
              </a:defRPr>
            </a:lvl1pPr>
            <a:lvl2pPr marL="914400" lvl="1" indent="-317500">
              <a:lnSpc>
                <a:spcPct val="115000"/>
              </a:lnSpc>
              <a:spcBef>
                <a:spcPts val="0"/>
              </a:spcBef>
              <a:spcAft>
                <a:spcPts val="0"/>
              </a:spcAft>
              <a:buClr>
                <a:srgbClr val="3C3C3C"/>
              </a:buClr>
              <a:buSzPts val="1400"/>
              <a:buFont typeface="Calibri"/>
              <a:buChar char="○"/>
              <a:defRPr>
                <a:solidFill>
                  <a:srgbClr val="3C3C3C"/>
                </a:solidFill>
                <a:latin typeface="Calibri"/>
                <a:ea typeface="Calibri"/>
                <a:cs typeface="Calibri"/>
                <a:sym typeface="Calibri"/>
              </a:defRPr>
            </a:lvl2pPr>
            <a:lvl3pPr marL="1371600" lvl="2" indent="-317500">
              <a:lnSpc>
                <a:spcPct val="115000"/>
              </a:lnSpc>
              <a:spcBef>
                <a:spcPts val="0"/>
              </a:spcBef>
              <a:spcAft>
                <a:spcPts val="0"/>
              </a:spcAft>
              <a:buClr>
                <a:srgbClr val="3C3C3C"/>
              </a:buClr>
              <a:buSzPts val="1400"/>
              <a:buFont typeface="Calibri"/>
              <a:buChar char="■"/>
              <a:defRPr>
                <a:solidFill>
                  <a:srgbClr val="3C3C3C"/>
                </a:solidFill>
                <a:latin typeface="Calibri"/>
                <a:ea typeface="Calibri"/>
                <a:cs typeface="Calibri"/>
                <a:sym typeface="Calibri"/>
              </a:defRPr>
            </a:lvl3pPr>
            <a:lvl4pPr marL="1828800" lvl="3" indent="-317500">
              <a:lnSpc>
                <a:spcPct val="115000"/>
              </a:lnSpc>
              <a:spcBef>
                <a:spcPts val="0"/>
              </a:spcBef>
              <a:spcAft>
                <a:spcPts val="0"/>
              </a:spcAft>
              <a:buClr>
                <a:srgbClr val="3C3C3C"/>
              </a:buClr>
              <a:buSzPts val="1400"/>
              <a:buFont typeface="Calibri"/>
              <a:buChar char="●"/>
              <a:defRPr>
                <a:solidFill>
                  <a:srgbClr val="3C3C3C"/>
                </a:solidFill>
                <a:latin typeface="Calibri"/>
                <a:ea typeface="Calibri"/>
                <a:cs typeface="Calibri"/>
                <a:sym typeface="Calibri"/>
              </a:defRPr>
            </a:lvl4pPr>
            <a:lvl5pPr marL="2286000" lvl="4" indent="-317500">
              <a:lnSpc>
                <a:spcPct val="115000"/>
              </a:lnSpc>
              <a:spcBef>
                <a:spcPts val="0"/>
              </a:spcBef>
              <a:spcAft>
                <a:spcPts val="0"/>
              </a:spcAft>
              <a:buClr>
                <a:srgbClr val="3C3C3C"/>
              </a:buClr>
              <a:buSzPts val="1400"/>
              <a:buFont typeface="Calibri"/>
              <a:buChar char="○"/>
              <a:defRPr>
                <a:solidFill>
                  <a:srgbClr val="3C3C3C"/>
                </a:solidFill>
                <a:latin typeface="Calibri"/>
                <a:ea typeface="Calibri"/>
                <a:cs typeface="Calibri"/>
                <a:sym typeface="Calibri"/>
              </a:defRPr>
            </a:lvl5pPr>
            <a:lvl6pPr marL="2743200" lvl="5" indent="-317500">
              <a:lnSpc>
                <a:spcPct val="115000"/>
              </a:lnSpc>
              <a:spcBef>
                <a:spcPts val="0"/>
              </a:spcBef>
              <a:spcAft>
                <a:spcPts val="0"/>
              </a:spcAft>
              <a:buClr>
                <a:srgbClr val="3C3C3C"/>
              </a:buClr>
              <a:buSzPts val="1400"/>
              <a:buFont typeface="Calibri"/>
              <a:buChar char="■"/>
              <a:defRPr>
                <a:solidFill>
                  <a:srgbClr val="3C3C3C"/>
                </a:solidFill>
                <a:latin typeface="Calibri"/>
                <a:ea typeface="Calibri"/>
                <a:cs typeface="Calibri"/>
                <a:sym typeface="Calibri"/>
              </a:defRPr>
            </a:lvl6pPr>
            <a:lvl7pPr marL="3200400" lvl="6" indent="-317500">
              <a:lnSpc>
                <a:spcPct val="115000"/>
              </a:lnSpc>
              <a:spcBef>
                <a:spcPts val="0"/>
              </a:spcBef>
              <a:spcAft>
                <a:spcPts val="0"/>
              </a:spcAft>
              <a:buClr>
                <a:srgbClr val="3C3C3C"/>
              </a:buClr>
              <a:buSzPts val="1400"/>
              <a:buFont typeface="Calibri"/>
              <a:buChar char="●"/>
              <a:defRPr>
                <a:solidFill>
                  <a:srgbClr val="3C3C3C"/>
                </a:solidFill>
                <a:latin typeface="Calibri"/>
                <a:ea typeface="Calibri"/>
                <a:cs typeface="Calibri"/>
                <a:sym typeface="Calibri"/>
              </a:defRPr>
            </a:lvl7pPr>
            <a:lvl8pPr marL="3657600" lvl="7" indent="-317500">
              <a:lnSpc>
                <a:spcPct val="115000"/>
              </a:lnSpc>
              <a:spcBef>
                <a:spcPts val="0"/>
              </a:spcBef>
              <a:spcAft>
                <a:spcPts val="0"/>
              </a:spcAft>
              <a:buClr>
                <a:srgbClr val="3C3C3C"/>
              </a:buClr>
              <a:buSzPts val="1400"/>
              <a:buFont typeface="Calibri"/>
              <a:buChar char="○"/>
              <a:defRPr>
                <a:solidFill>
                  <a:srgbClr val="3C3C3C"/>
                </a:solidFill>
                <a:latin typeface="Calibri"/>
                <a:ea typeface="Calibri"/>
                <a:cs typeface="Calibri"/>
                <a:sym typeface="Calibri"/>
              </a:defRPr>
            </a:lvl8pPr>
            <a:lvl9pPr marL="4114800" lvl="8" indent="-317500">
              <a:lnSpc>
                <a:spcPct val="115000"/>
              </a:lnSpc>
              <a:spcBef>
                <a:spcPts val="0"/>
              </a:spcBef>
              <a:spcAft>
                <a:spcPts val="0"/>
              </a:spcAft>
              <a:buClr>
                <a:srgbClr val="3C3C3C"/>
              </a:buClr>
              <a:buSzPts val="1400"/>
              <a:buFont typeface="Calibri"/>
              <a:buChar char="■"/>
              <a:defRPr>
                <a:solidFill>
                  <a:srgbClr val="3C3C3C"/>
                </a:solidFill>
                <a:latin typeface="Calibri"/>
                <a:ea typeface="Calibri"/>
                <a:cs typeface="Calibri"/>
                <a:sym typeface="Calibri"/>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pic>
        <p:nvPicPr>
          <p:cNvPr id="9" name="Google Shape;9;p1"/>
          <p:cNvPicPr preferRelativeResize="0"/>
          <p:nvPr/>
        </p:nvPicPr>
        <p:blipFill>
          <a:blip r:embed="rId16">
            <a:alphaModFix/>
          </a:blip>
          <a:stretch>
            <a:fillRect/>
          </a:stretch>
        </p:blipFill>
        <p:spPr>
          <a:xfrm>
            <a:off x="0" y="4348754"/>
            <a:ext cx="9144003" cy="794742"/>
          </a:xfrm>
          <a:prstGeom prst="rect">
            <a:avLst/>
          </a:prstGeom>
          <a:noFill/>
          <a:ln>
            <a:noFill/>
          </a:ln>
        </p:spPr>
      </p:pic>
      <p:sp>
        <p:nvSpPr>
          <p:cNvPr id="10" name="Google Shape;10;p1"/>
          <p:cNvSpPr/>
          <p:nvPr/>
        </p:nvSpPr>
        <p:spPr>
          <a:xfrm>
            <a:off x="6835025" y="4349550"/>
            <a:ext cx="1777500" cy="7938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11" name="Google Shape;11;p1" title="Anniversary Logos SBDC _Artboard 3 (8).png"/>
          <p:cNvPicPr preferRelativeResize="0"/>
          <p:nvPr/>
        </p:nvPicPr>
        <p:blipFill>
          <a:blip r:embed="rId17">
            <a:alphaModFix/>
          </a:blip>
          <a:stretch>
            <a:fillRect/>
          </a:stretch>
        </p:blipFill>
        <p:spPr>
          <a:xfrm>
            <a:off x="6798376" y="4416640"/>
            <a:ext cx="1850798" cy="718449"/>
          </a:xfrm>
          <a:prstGeom prst="rect">
            <a:avLst/>
          </a:prstGeom>
          <a:noFill/>
          <a:ln>
            <a:noFill/>
          </a:ln>
        </p:spPr>
      </p:pic>
      <p:sp>
        <p:nvSpPr>
          <p:cNvPr id="12" name="Google Shape;12;p1"/>
          <p:cNvSpPr/>
          <p:nvPr/>
        </p:nvSpPr>
        <p:spPr>
          <a:xfrm>
            <a:off x="248225" y="4713925"/>
            <a:ext cx="1500300" cy="273000"/>
          </a:xfrm>
          <a:prstGeom prst="roundRect">
            <a:avLst>
              <a:gd name="adj" fmla="val 16667"/>
            </a:avLst>
          </a:prstGeom>
          <a:solidFill>
            <a:srgbClr val="B28C4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3" name="Google Shape;13;p1"/>
          <p:cNvSpPr txBox="1"/>
          <p:nvPr/>
        </p:nvSpPr>
        <p:spPr>
          <a:xfrm>
            <a:off x="229006" y="4668298"/>
            <a:ext cx="1630500" cy="15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300">
                <a:solidFill>
                  <a:srgbClr val="FFFFFF"/>
                </a:solidFill>
                <a:latin typeface="Antonio"/>
                <a:ea typeface="Antonio"/>
                <a:cs typeface="Antonio"/>
                <a:sym typeface="Antonio"/>
              </a:rPr>
              <a:t>LAUNCH. GROW. THRIVE.</a:t>
            </a:r>
            <a:endParaRPr sz="1300">
              <a:solidFill>
                <a:srgbClr val="FFFFFF"/>
              </a:solidFill>
              <a:latin typeface="Antonio"/>
              <a:ea typeface="Antonio"/>
              <a:cs typeface="Antonio"/>
              <a:sym typeface="Antonio"/>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hyperlink" Target="https://uwfsbdcapex.sharepoint.com/SitePages/Success-with-Success-Stories.aspx?csf=1&amp;web=1&amp;share=IQC4oEt8dFGqTayGg9_1YTA_AZeTEdssmprZjkF_Z9TvCV0&amp;e=8dFMYZ"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hyperlink" Target="https://uwfsbdcapex.sharepoint.com/Shared%20Documents/Forms/AllItems.aspx?id=%2FShared%20Documents%2FMarketing%2FSuccess%20Stories%2FFillable%5FPDF%5F%2D%5FSuccess%5FStory%5FForm%5F1%2E10%2E20%2Epdf&amp;parent=%2FShared%20Documents%2FMarketing%2FSuccess%20Stories"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3.png"/><Relationship Id="rId7"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15.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image" Target="../media/image26.pn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29.png"/><Relationship Id="rId5" Type="http://schemas.openxmlformats.org/officeDocument/2006/relationships/image" Target="../media/image12.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12.xml"/><Relationship Id="rId5" Type="http://schemas.openxmlformats.org/officeDocument/2006/relationships/image" Target="../media/image32.png"/><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12.xml"/><Relationship Id="rId5" Type="http://schemas.openxmlformats.org/officeDocument/2006/relationships/image" Target="../media/image34.png"/><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image" Target="../media/image37.png"/><Relationship Id="rId5" Type="http://schemas.openxmlformats.org/officeDocument/2006/relationships/hyperlink" Target="mailto:erik.heineken@floridasbdc.org" TargetMode="External"/><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uwfsbdcapex.sharepoint.com/Shared%20Documents/Contract%20Administration/Forms/Client%20Attribution%20Form%20(Outline%20Color).pdf"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pic>
        <p:nvPicPr>
          <p:cNvPr id="73" name="Google Shape;73;p16"/>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74" name="Google Shape;74;p16"/>
          <p:cNvPicPr preferRelativeResize="0"/>
          <p:nvPr/>
        </p:nvPicPr>
        <p:blipFill>
          <a:blip r:embed="rId4">
            <a:alphaModFix/>
          </a:blip>
          <a:stretch>
            <a:fillRect/>
          </a:stretch>
        </p:blipFill>
        <p:spPr>
          <a:xfrm>
            <a:off x="1354" y="0"/>
            <a:ext cx="9141293" cy="5143501"/>
          </a:xfrm>
          <a:prstGeom prst="rect">
            <a:avLst/>
          </a:prstGeom>
          <a:noFill/>
          <a:ln>
            <a:noFill/>
          </a:ln>
        </p:spPr>
      </p:pic>
      <p:sp>
        <p:nvSpPr>
          <p:cNvPr id="75" name="Google Shape;75;p16"/>
          <p:cNvSpPr txBox="1"/>
          <p:nvPr/>
        </p:nvSpPr>
        <p:spPr>
          <a:xfrm>
            <a:off x="0" y="1585950"/>
            <a:ext cx="9144000" cy="19716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5400">
                <a:solidFill>
                  <a:srgbClr val="FFFFFF"/>
                </a:solidFill>
                <a:latin typeface="Antonio"/>
                <a:ea typeface="Antonio"/>
                <a:cs typeface="Antonio"/>
                <a:sym typeface="Antonio"/>
              </a:rPr>
              <a:t>Sessions &amp; </a:t>
            </a:r>
            <a:endParaRPr sz="5400">
              <a:solidFill>
                <a:srgbClr val="FFFFFF"/>
              </a:solidFill>
              <a:latin typeface="Antonio"/>
              <a:ea typeface="Antonio"/>
              <a:cs typeface="Antonio"/>
              <a:sym typeface="Antonio"/>
            </a:endParaRPr>
          </a:p>
          <a:p>
            <a:pPr marL="0" lvl="0" indent="0" algn="ctr" rtl="0">
              <a:lnSpc>
                <a:spcPct val="115000"/>
              </a:lnSpc>
              <a:spcBef>
                <a:spcPts val="0"/>
              </a:spcBef>
              <a:spcAft>
                <a:spcPts val="0"/>
              </a:spcAft>
              <a:buNone/>
            </a:pPr>
            <a:r>
              <a:rPr lang="en" sz="5400">
                <a:solidFill>
                  <a:srgbClr val="FFFFFF"/>
                </a:solidFill>
                <a:latin typeface="Antonio"/>
                <a:ea typeface="Antonio"/>
                <a:cs typeface="Antonio"/>
                <a:sym typeface="Antonio"/>
              </a:rPr>
              <a:t>Client Milestones</a:t>
            </a:r>
            <a:endParaRPr sz="5400">
              <a:solidFill>
                <a:srgbClr val="FFFFFF"/>
              </a:solidFill>
              <a:latin typeface="Antonio"/>
              <a:ea typeface="Antonio"/>
              <a:cs typeface="Antonio"/>
              <a:sym typeface="Antonio"/>
            </a:endParaRPr>
          </a:p>
        </p:txBody>
      </p:sp>
      <p:pic>
        <p:nvPicPr>
          <p:cNvPr id="76" name="Google Shape;76;p16" title="White) (3).png"/>
          <p:cNvPicPr preferRelativeResize="0"/>
          <p:nvPr/>
        </p:nvPicPr>
        <p:blipFill>
          <a:blip r:embed="rId5">
            <a:alphaModFix/>
          </a:blip>
          <a:stretch>
            <a:fillRect/>
          </a:stretch>
        </p:blipFill>
        <p:spPr>
          <a:xfrm>
            <a:off x="6837275" y="4112825"/>
            <a:ext cx="2170726" cy="84262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5"/>
          <p:cNvSpPr/>
          <p:nvPr/>
        </p:nvSpPr>
        <p:spPr>
          <a:xfrm>
            <a:off x="-64250" y="181675"/>
            <a:ext cx="5551200" cy="521400"/>
          </a:xfrm>
          <a:prstGeom prst="roundRect">
            <a:avLst>
              <a:gd name="adj" fmla="val 16667"/>
            </a:avLst>
          </a:prstGeom>
          <a:solidFill>
            <a:srgbClr val="002E6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5"/>
          <p:cNvSpPr txBox="1">
            <a:spLocks noGrp="1"/>
          </p:cNvSpPr>
          <p:nvPr>
            <p:ph type="title"/>
          </p:nvPr>
        </p:nvSpPr>
        <p:spPr>
          <a:xfrm>
            <a:off x="281150" y="181675"/>
            <a:ext cx="5098200" cy="521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solidFill>
                  <a:schemeClr val="lt1"/>
                </a:solidFill>
              </a:rPr>
              <a:t>Success Story Milestone Requirements</a:t>
            </a:r>
            <a:endParaRPr b="1">
              <a:solidFill>
                <a:schemeClr val="lt1"/>
              </a:solidFill>
            </a:endParaRPr>
          </a:p>
        </p:txBody>
      </p:sp>
      <p:sp>
        <p:nvSpPr>
          <p:cNvPr id="155" name="Google Shape;155;p25"/>
          <p:cNvSpPr/>
          <p:nvPr/>
        </p:nvSpPr>
        <p:spPr>
          <a:xfrm>
            <a:off x="254225" y="4716475"/>
            <a:ext cx="1530600" cy="267900"/>
          </a:xfrm>
          <a:prstGeom prst="roundRect">
            <a:avLst>
              <a:gd name="adj" fmla="val 16667"/>
            </a:avLst>
          </a:prstGeom>
          <a:solidFill>
            <a:srgbClr val="D10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5"/>
          <p:cNvSpPr txBox="1"/>
          <p:nvPr/>
        </p:nvSpPr>
        <p:spPr>
          <a:xfrm>
            <a:off x="254150" y="4679650"/>
            <a:ext cx="15306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200">
                <a:solidFill>
                  <a:schemeClr val="lt1"/>
                </a:solidFill>
                <a:latin typeface="Antonio Thin"/>
                <a:ea typeface="Antonio Thin"/>
                <a:cs typeface="Antonio Thin"/>
                <a:sym typeface="Antonio Thin"/>
              </a:rPr>
              <a:t>LAUNCH. GROW. THRIVE</a:t>
            </a:r>
            <a:endParaRPr sz="1200">
              <a:solidFill>
                <a:schemeClr val="lt1"/>
              </a:solidFill>
              <a:latin typeface="Antonio Thin"/>
              <a:ea typeface="Antonio Thin"/>
              <a:cs typeface="Antonio Thin"/>
              <a:sym typeface="Antonio Thin"/>
            </a:endParaRPr>
          </a:p>
        </p:txBody>
      </p:sp>
      <p:sp>
        <p:nvSpPr>
          <p:cNvPr id="157" name="Google Shape;157;p25"/>
          <p:cNvSpPr txBox="1">
            <a:spLocks noGrp="1"/>
          </p:cNvSpPr>
          <p:nvPr>
            <p:ph type="body" idx="1"/>
          </p:nvPr>
        </p:nvSpPr>
        <p:spPr>
          <a:xfrm>
            <a:off x="254150" y="888525"/>
            <a:ext cx="4253400" cy="3186900"/>
          </a:xfrm>
          <a:prstGeom prst="rect">
            <a:avLst/>
          </a:prstGeom>
        </p:spPr>
        <p:txBody>
          <a:bodyPr spcFirstLastPara="1" wrap="square" lIns="91425" tIns="91425" rIns="91425" bIns="91425" anchor="t" anchorCtr="0">
            <a:normAutofit fontScale="85000"/>
          </a:bodyPr>
          <a:lstStyle/>
          <a:p>
            <a:pPr marL="0" lvl="0" indent="0" algn="l" rtl="0">
              <a:lnSpc>
                <a:spcPct val="100000"/>
              </a:lnSpc>
              <a:spcBef>
                <a:spcPts val="800"/>
              </a:spcBef>
              <a:spcAft>
                <a:spcPts val="0"/>
              </a:spcAft>
              <a:buClr>
                <a:schemeClr val="dk1"/>
              </a:buClr>
              <a:buSzPct val="45833"/>
              <a:buFont typeface="Arial"/>
              <a:buNone/>
            </a:pPr>
            <a:r>
              <a:rPr lang="en" sz="2400" b="1" i="1">
                <a:solidFill>
                  <a:schemeClr val="dk1"/>
                </a:solidFill>
              </a:rPr>
              <a:t>A "Full" Client </a:t>
            </a:r>
            <a:r>
              <a:rPr lang="en" sz="2400" b="1" i="1" u="sng">
                <a:solidFill>
                  <a:schemeClr val="hlink"/>
                </a:solidFill>
                <a:hlinkClick r:id="rId3"/>
              </a:rPr>
              <a:t>Success Story</a:t>
            </a:r>
            <a:r>
              <a:rPr lang="en" sz="2400" b="1" i="1">
                <a:solidFill>
                  <a:schemeClr val="dk1"/>
                </a:solidFill>
              </a:rPr>
              <a:t> Includes</a:t>
            </a:r>
            <a:endParaRPr sz="2400" b="1" i="1">
              <a:solidFill>
                <a:schemeClr val="dk1"/>
              </a:solidFill>
            </a:endParaRPr>
          </a:p>
          <a:p>
            <a:pPr marL="0" lvl="0" indent="0" algn="l" rtl="0">
              <a:lnSpc>
                <a:spcPct val="100000"/>
              </a:lnSpc>
              <a:spcBef>
                <a:spcPts val="800"/>
              </a:spcBef>
              <a:spcAft>
                <a:spcPts val="0"/>
              </a:spcAft>
              <a:buClr>
                <a:schemeClr val="dk1"/>
              </a:buClr>
              <a:buSzPct val="45833"/>
              <a:buFont typeface="Arial"/>
              <a:buNone/>
            </a:pPr>
            <a:r>
              <a:rPr lang="en" sz="2400" b="1" i="1">
                <a:solidFill>
                  <a:schemeClr val="dk1"/>
                </a:solidFill>
              </a:rPr>
              <a:t>1. Professionally-written Client Story</a:t>
            </a:r>
            <a:endParaRPr sz="2400" b="1" i="1">
              <a:solidFill>
                <a:schemeClr val="dk1"/>
              </a:solidFill>
            </a:endParaRPr>
          </a:p>
          <a:p>
            <a:pPr marL="0" lvl="0" indent="0" algn="l" rtl="0">
              <a:lnSpc>
                <a:spcPct val="100000"/>
              </a:lnSpc>
              <a:spcBef>
                <a:spcPts val="800"/>
              </a:spcBef>
              <a:spcAft>
                <a:spcPts val="0"/>
              </a:spcAft>
              <a:buClr>
                <a:schemeClr val="dk1"/>
              </a:buClr>
              <a:buSzPct val="45833"/>
              <a:buFont typeface="Arial"/>
              <a:buNone/>
            </a:pPr>
            <a:r>
              <a:rPr lang="en" sz="2400" b="1" i="1">
                <a:solidFill>
                  <a:schemeClr val="dk1"/>
                </a:solidFill>
              </a:rPr>
              <a:t>2. Client Satisfaction Quote</a:t>
            </a:r>
            <a:endParaRPr sz="2400" b="1" i="1">
              <a:solidFill>
                <a:schemeClr val="dk1"/>
              </a:solidFill>
            </a:endParaRPr>
          </a:p>
          <a:p>
            <a:pPr marL="0" lvl="0" indent="0" algn="l" rtl="0">
              <a:lnSpc>
                <a:spcPct val="100000"/>
              </a:lnSpc>
              <a:spcBef>
                <a:spcPts val="800"/>
              </a:spcBef>
              <a:spcAft>
                <a:spcPts val="0"/>
              </a:spcAft>
              <a:buClr>
                <a:schemeClr val="dk1"/>
              </a:buClr>
              <a:buSzPct val="45833"/>
              <a:buFont typeface="Arial"/>
              <a:buNone/>
            </a:pPr>
            <a:r>
              <a:rPr lang="en" sz="2400" b="1" i="1">
                <a:solidFill>
                  <a:schemeClr val="dk1"/>
                </a:solidFill>
              </a:rPr>
              <a:t>3. Print Quality, Color Photo</a:t>
            </a:r>
            <a:endParaRPr sz="2400" b="1" i="1">
              <a:solidFill>
                <a:schemeClr val="dk1"/>
              </a:solidFill>
            </a:endParaRPr>
          </a:p>
          <a:p>
            <a:pPr marL="0" lvl="0" indent="0" algn="l" rtl="0">
              <a:lnSpc>
                <a:spcPct val="100000"/>
              </a:lnSpc>
              <a:spcBef>
                <a:spcPts val="800"/>
              </a:spcBef>
              <a:spcAft>
                <a:spcPts val="0"/>
              </a:spcAft>
              <a:buClr>
                <a:schemeClr val="dk1"/>
              </a:buClr>
              <a:buSzPct val="45833"/>
              <a:buFont typeface="Arial"/>
              <a:buNone/>
            </a:pPr>
            <a:r>
              <a:rPr lang="en" sz="2400" b="1" i="1">
                <a:solidFill>
                  <a:schemeClr val="dk1"/>
                </a:solidFill>
              </a:rPr>
              <a:t>4. Signed </a:t>
            </a:r>
            <a:r>
              <a:rPr lang="en" sz="2400" b="1" i="1" u="sng">
                <a:solidFill>
                  <a:schemeClr val="hlink"/>
                </a:solidFill>
                <a:hlinkClick r:id="rId4"/>
              </a:rPr>
              <a:t>Client Release</a:t>
            </a:r>
            <a:endParaRPr sz="2400" b="1" i="1">
              <a:solidFill>
                <a:schemeClr val="dk1"/>
              </a:solidFill>
            </a:endParaRPr>
          </a:p>
          <a:p>
            <a:pPr marL="0" lvl="0" indent="0" algn="l" rtl="0">
              <a:lnSpc>
                <a:spcPct val="100000"/>
              </a:lnSpc>
              <a:spcBef>
                <a:spcPts val="800"/>
              </a:spcBef>
              <a:spcAft>
                <a:spcPts val="0"/>
              </a:spcAft>
              <a:buClr>
                <a:schemeClr val="dk1"/>
              </a:buClr>
              <a:buSzPct val="45833"/>
              <a:buFont typeface="Arial"/>
              <a:buNone/>
            </a:pPr>
            <a:endParaRPr sz="2400" b="1" i="1">
              <a:solidFill>
                <a:schemeClr val="dk1"/>
              </a:solidFill>
            </a:endParaRPr>
          </a:p>
          <a:p>
            <a:pPr marL="0" lvl="0" indent="0" algn="l" rtl="0">
              <a:lnSpc>
                <a:spcPct val="100000"/>
              </a:lnSpc>
              <a:spcBef>
                <a:spcPts val="800"/>
              </a:spcBef>
              <a:spcAft>
                <a:spcPts val="800"/>
              </a:spcAft>
              <a:buNone/>
            </a:pPr>
            <a:endParaRPr sz="2400" b="1" i="1">
              <a:solidFill>
                <a:schemeClr val="dk1"/>
              </a:solidFill>
            </a:endParaRPr>
          </a:p>
        </p:txBody>
      </p:sp>
      <p:pic>
        <p:nvPicPr>
          <p:cNvPr id="158" name="Google Shape;158;p25"/>
          <p:cNvPicPr preferRelativeResize="0"/>
          <p:nvPr/>
        </p:nvPicPr>
        <p:blipFill>
          <a:blip r:embed="rId5">
            <a:alphaModFix/>
          </a:blip>
          <a:stretch>
            <a:fillRect/>
          </a:stretch>
        </p:blipFill>
        <p:spPr>
          <a:xfrm>
            <a:off x="4659950" y="986650"/>
            <a:ext cx="4331649" cy="202954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2D62"/>
        </a:solidFill>
        <a:effectLst/>
      </p:bgPr>
    </p:bg>
    <p:spTree>
      <p:nvGrpSpPr>
        <p:cNvPr id="1" name="Shape 162"/>
        <p:cNvGrpSpPr/>
        <p:nvPr/>
      </p:nvGrpSpPr>
      <p:grpSpPr>
        <a:xfrm>
          <a:off x="0" y="0"/>
          <a:ext cx="0" cy="0"/>
          <a:chOff x="0" y="0"/>
          <a:chExt cx="0" cy="0"/>
        </a:xfrm>
      </p:grpSpPr>
      <p:sp>
        <p:nvSpPr>
          <p:cNvPr id="163" name="Google Shape;163;p26"/>
          <p:cNvSpPr txBox="1"/>
          <p:nvPr/>
        </p:nvSpPr>
        <p:spPr>
          <a:xfrm>
            <a:off x="371475" y="1854584"/>
            <a:ext cx="8401200" cy="554100"/>
          </a:xfrm>
          <a:prstGeom prst="rect">
            <a:avLst/>
          </a:prstGeom>
          <a:noFill/>
          <a:ln>
            <a:noFill/>
          </a:ln>
        </p:spPr>
        <p:txBody>
          <a:bodyPr spcFirstLastPara="1" wrap="square" lIns="0" tIns="0" rIns="0" bIns="0" anchor="t" anchorCtr="0">
            <a:spAutoFit/>
          </a:bodyPr>
          <a:lstStyle/>
          <a:p>
            <a:pPr marL="0" marR="0" lvl="0" indent="0" algn="ctr" rtl="0">
              <a:lnSpc>
                <a:spcPct val="110000"/>
              </a:lnSpc>
              <a:spcBef>
                <a:spcPts val="0"/>
              </a:spcBef>
              <a:spcAft>
                <a:spcPts val="0"/>
              </a:spcAft>
              <a:buNone/>
            </a:pPr>
            <a:r>
              <a:rPr lang="en" sz="3600" b="1" i="0" u="none" strike="noStrike" cap="none">
                <a:solidFill>
                  <a:srgbClr val="FFFFFF"/>
                </a:solidFill>
                <a:latin typeface="Antonio"/>
                <a:ea typeface="Antonio"/>
                <a:cs typeface="Antonio"/>
                <a:sym typeface="Antonio"/>
              </a:rPr>
              <a:t>Salesforce Training</a:t>
            </a:r>
            <a:endParaRPr sz="1100">
              <a:latin typeface="Antonio"/>
              <a:ea typeface="Antonio"/>
              <a:cs typeface="Antonio"/>
              <a:sym typeface="Antonio"/>
            </a:endParaRPr>
          </a:p>
        </p:txBody>
      </p:sp>
      <p:sp>
        <p:nvSpPr>
          <p:cNvPr id="164" name="Google Shape;164;p26"/>
          <p:cNvSpPr txBox="1"/>
          <p:nvPr/>
        </p:nvSpPr>
        <p:spPr>
          <a:xfrm>
            <a:off x="571500" y="2500313"/>
            <a:ext cx="8001000" cy="215400"/>
          </a:xfrm>
          <a:prstGeom prst="rect">
            <a:avLst/>
          </a:prstGeom>
          <a:noFill/>
          <a:ln>
            <a:noFill/>
          </a:ln>
        </p:spPr>
        <p:txBody>
          <a:bodyPr spcFirstLastPara="1" wrap="square" lIns="0" tIns="0" rIns="0" bIns="0" anchor="t" anchorCtr="0">
            <a:spAutoFit/>
          </a:bodyPr>
          <a:lstStyle/>
          <a:p>
            <a:pPr marL="0" marR="0" lvl="0" indent="0" algn="ctr" rtl="0">
              <a:lnSpc>
                <a:spcPct val="159944"/>
              </a:lnSpc>
              <a:spcBef>
                <a:spcPts val="0"/>
              </a:spcBef>
              <a:spcAft>
                <a:spcPts val="0"/>
              </a:spcAft>
              <a:buNone/>
            </a:pPr>
            <a:r>
              <a:rPr lang="en" sz="1400" i="0" u="none" strike="noStrike" cap="none">
                <a:solidFill>
                  <a:srgbClr val="CBD5E1"/>
                </a:solidFill>
                <a:latin typeface="Calibri"/>
                <a:ea typeface="Calibri"/>
                <a:cs typeface="Calibri"/>
                <a:sym typeface="Calibri"/>
              </a:rPr>
              <a:t>New Session Entry Process &amp; Workflow Optimization</a:t>
            </a:r>
            <a:endParaRPr sz="1100">
              <a:latin typeface="Calibri"/>
              <a:ea typeface="Calibri"/>
              <a:cs typeface="Calibri"/>
              <a:sym typeface="Calibri"/>
            </a:endParaRPr>
          </a:p>
        </p:txBody>
      </p:sp>
      <p:sp>
        <p:nvSpPr>
          <p:cNvPr id="165" name="Google Shape;165;p26"/>
          <p:cNvSpPr txBox="1"/>
          <p:nvPr/>
        </p:nvSpPr>
        <p:spPr>
          <a:xfrm>
            <a:off x="571500" y="3131753"/>
            <a:ext cx="8001000" cy="1539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 sz="1000" i="0" u="none" strike="noStrike" cap="none">
                <a:solidFill>
                  <a:srgbClr val="94A3B8"/>
                </a:solidFill>
                <a:latin typeface="Calibri"/>
                <a:ea typeface="Calibri"/>
                <a:cs typeface="Calibri"/>
                <a:sym typeface="Calibri"/>
              </a:rPr>
              <a:t>Version 1.1 | </a:t>
            </a:r>
            <a:r>
              <a:rPr lang="en" sz="1000">
                <a:solidFill>
                  <a:srgbClr val="94A3B8"/>
                </a:solidFill>
                <a:latin typeface="Calibri"/>
                <a:ea typeface="Calibri"/>
                <a:cs typeface="Calibri"/>
                <a:sym typeface="Calibri"/>
              </a:rPr>
              <a:t>May </a:t>
            </a:r>
            <a:r>
              <a:rPr lang="en" sz="1000" i="0" u="none" strike="noStrike" cap="none">
                <a:solidFill>
                  <a:srgbClr val="94A3B8"/>
                </a:solidFill>
                <a:latin typeface="Calibri"/>
                <a:ea typeface="Calibri"/>
                <a:cs typeface="Calibri"/>
                <a:sym typeface="Calibri"/>
              </a:rPr>
              <a:t>2026 | Florida SBDC Network</a:t>
            </a:r>
            <a:endParaRPr sz="1100">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69"/>
        <p:cNvGrpSpPr/>
        <p:nvPr/>
      </p:nvGrpSpPr>
      <p:grpSpPr>
        <a:xfrm>
          <a:off x="0" y="0"/>
          <a:ext cx="0" cy="0"/>
          <a:chOff x="0" y="0"/>
          <a:chExt cx="0" cy="0"/>
        </a:xfrm>
      </p:grpSpPr>
      <p:pic>
        <p:nvPicPr>
          <p:cNvPr id="170" name="Google Shape;170;p27" descr="image.png"/>
          <p:cNvPicPr preferRelativeResize="0"/>
          <p:nvPr/>
        </p:nvPicPr>
        <p:blipFill rotWithShape="1">
          <a:blip r:embed="rId3">
            <a:alphaModFix/>
          </a:blip>
          <a:srcRect/>
          <a:stretch/>
        </p:blipFill>
        <p:spPr>
          <a:xfrm>
            <a:off x="4786313" y="1618059"/>
            <a:ext cx="3786188" cy="2657476"/>
          </a:xfrm>
          <a:prstGeom prst="rect">
            <a:avLst/>
          </a:prstGeom>
          <a:noFill/>
          <a:ln>
            <a:noFill/>
          </a:ln>
        </p:spPr>
      </p:pic>
      <p:sp>
        <p:nvSpPr>
          <p:cNvPr id="171" name="Google Shape;171;p27"/>
          <p:cNvSpPr txBox="1"/>
          <p:nvPr/>
        </p:nvSpPr>
        <p:spPr>
          <a:xfrm>
            <a:off x="571500" y="1283284"/>
            <a:ext cx="3975600" cy="246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 sz="1600" b="1" i="0" u="none" strike="noStrike" cap="none">
                <a:solidFill>
                  <a:srgbClr val="002D62"/>
                </a:solidFill>
                <a:latin typeface="Antonio"/>
                <a:ea typeface="Antonio"/>
                <a:cs typeface="Antonio"/>
                <a:sym typeface="Antonio"/>
              </a:rPr>
              <a:t>Enhancing User Experience</a:t>
            </a:r>
            <a:endParaRPr sz="1100">
              <a:latin typeface="Antonio"/>
              <a:ea typeface="Antonio"/>
              <a:cs typeface="Antonio"/>
              <a:sym typeface="Antonio"/>
            </a:endParaRPr>
          </a:p>
        </p:txBody>
      </p:sp>
      <p:sp>
        <p:nvSpPr>
          <p:cNvPr id="172" name="Google Shape;172;p27"/>
          <p:cNvSpPr txBox="1"/>
          <p:nvPr/>
        </p:nvSpPr>
        <p:spPr>
          <a:xfrm>
            <a:off x="571500" y="1690478"/>
            <a:ext cx="3786300" cy="7758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 sz="1200" i="0" u="none" strike="noStrike" cap="none">
                <a:solidFill>
                  <a:srgbClr val="475569"/>
                </a:solidFill>
                <a:latin typeface="Calibri"/>
                <a:ea typeface="Calibri"/>
                <a:cs typeface="Calibri"/>
                <a:sym typeface="Calibri"/>
              </a:rPr>
              <a:t>Existing processes only validated data after clicking "Save," leading to user frustration. The new interface addresses these bottlenecks by ensuring data integrity from the start.</a:t>
            </a:r>
            <a:endParaRPr sz="1200">
              <a:latin typeface="Calibri"/>
              <a:ea typeface="Calibri"/>
              <a:cs typeface="Calibri"/>
              <a:sym typeface="Calibri"/>
            </a:endParaRPr>
          </a:p>
        </p:txBody>
      </p:sp>
      <p:sp>
        <p:nvSpPr>
          <p:cNvPr id="173" name="Google Shape;173;p27"/>
          <p:cNvSpPr txBox="1"/>
          <p:nvPr/>
        </p:nvSpPr>
        <p:spPr>
          <a:xfrm>
            <a:off x="571500" y="2524858"/>
            <a:ext cx="3786300" cy="1692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 sz="1100" b="1" i="0" u="none" strike="noStrike" cap="none">
                <a:solidFill>
                  <a:srgbClr val="475569"/>
                </a:solidFill>
                <a:latin typeface="Lato"/>
                <a:ea typeface="Lato"/>
                <a:cs typeface="Lato"/>
                <a:sym typeface="Lato"/>
              </a:rPr>
              <a:t>Strategic Goals:</a:t>
            </a:r>
            <a:endParaRPr sz="1100"/>
          </a:p>
        </p:txBody>
      </p:sp>
      <p:pic>
        <p:nvPicPr>
          <p:cNvPr id="174" name="Google Shape;174;p27" title="2.png"/>
          <p:cNvPicPr preferRelativeResize="0"/>
          <p:nvPr/>
        </p:nvPicPr>
        <p:blipFill rotWithShape="1">
          <a:blip r:embed="rId4">
            <a:alphaModFix/>
          </a:blip>
          <a:srcRect l="2759" r="2759"/>
          <a:stretch/>
        </p:blipFill>
        <p:spPr>
          <a:xfrm>
            <a:off x="4786313" y="1280722"/>
            <a:ext cx="3786187" cy="2657475"/>
          </a:xfrm>
          <a:prstGeom prst="rect">
            <a:avLst/>
          </a:prstGeom>
          <a:noFill/>
          <a:ln>
            <a:noFill/>
          </a:ln>
          <a:effectLst>
            <a:outerShdw blurRad="57150" dist="19050" dir="5400000" algn="bl" rotWithShape="0">
              <a:srgbClr val="000000">
                <a:alpha val="50000"/>
              </a:srgbClr>
            </a:outerShdw>
          </a:effectLst>
        </p:spPr>
      </p:pic>
      <p:sp>
        <p:nvSpPr>
          <p:cNvPr id="175" name="Google Shape;175;p27"/>
          <p:cNvSpPr txBox="1"/>
          <p:nvPr/>
        </p:nvSpPr>
        <p:spPr>
          <a:xfrm>
            <a:off x="857250" y="2826334"/>
            <a:ext cx="3500700" cy="1848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 sz="1200" i="0" u="none" strike="noStrike" cap="none">
                <a:solidFill>
                  <a:srgbClr val="475569"/>
                </a:solidFill>
                <a:latin typeface="Calibri"/>
                <a:ea typeface="Calibri"/>
                <a:cs typeface="Calibri"/>
                <a:sym typeface="Calibri"/>
              </a:rPr>
              <a:t>Eliminate redundant manual corrections for SBA.</a:t>
            </a:r>
            <a:endParaRPr sz="1200">
              <a:latin typeface="Calibri"/>
              <a:ea typeface="Calibri"/>
              <a:cs typeface="Calibri"/>
              <a:sym typeface="Calibri"/>
            </a:endParaRPr>
          </a:p>
        </p:txBody>
      </p:sp>
      <p:sp>
        <p:nvSpPr>
          <p:cNvPr id="176" name="Google Shape;176;p27"/>
          <p:cNvSpPr txBox="1"/>
          <p:nvPr/>
        </p:nvSpPr>
        <p:spPr>
          <a:xfrm>
            <a:off x="857250" y="3197809"/>
            <a:ext cx="3500700" cy="1848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 sz="1200" i="0" u="none" strike="noStrike" cap="none">
                <a:solidFill>
                  <a:srgbClr val="475569"/>
                </a:solidFill>
                <a:latin typeface="Calibri"/>
                <a:ea typeface="Calibri"/>
                <a:cs typeface="Calibri"/>
                <a:sym typeface="Calibri"/>
              </a:rPr>
              <a:t>Provide real-time error checking.</a:t>
            </a:r>
            <a:endParaRPr sz="1200">
              <a:latin typeface="Calibri"/>
              <a:ea typeface="Calibri"/>
              <a:cs typeface="Calibri"/>
              <a:sym typeface="Calibri"/>
            </a:endParaRPr>
          </a:p>
        </p:txBody>
      </p:sp>
      <p:sp>
        <p:nvSpPr>
          <p:cNvPr id="177" name="Google Shape;177;p27"/>
          <p:cNvSpPr txBox="1"/>
          <p:nvPr/>
        </p:nvSpPr>
        <p:spPr>
          <a:xfrm>
            <a:off x="857250" y="3569284"/>
            <a:ext cx="3500700" cy="1848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 sz="1200" i="0" u="none" strike="noStrike" cap="none">
                <a:solidFill>
                  <a:srgbClr val="475569"/>
                </a:solidFill>
                <a:latin typeface="Calibri"/>
                <a:ea typeface="Calibri"/>
                <a:cs typeface="Calibri"/>
                <a:sym typeface="Calibri"/>
              </a:rPr>
              <a:t>Streamline Session and Milestone recording.</a:t>
            </a:r>
            <a:endParaRPr sz="1200">
              <a:latin typeface="Calibri"/>
              <a:ea typeface="Calibri"/>
              <a:cs typeface="Calibri"/>
              <a:sym typeface="Calibri"/>
            </a:endParaRPr>
          </a:p>
        </p:txBody>
      </p:sp>
      <p:sp>
        <p:nvSpPr>
          <p:cNvPr id="178" name="Google Shape;178;p27"/>
          <p:cNvSpPr txBox="1"/>
          <p:nvPr/>
        </p:nvSpPr>
        <p:spPr>
          <a:xfrm>
            <a:off x="707225" y="468375"/>
            <a:ext cx="8250900" cy="3849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 sz="2500" i="0" u="none" strike="noStrike" cap="none">
                <a:solidFill>
                  <a:srgbClr val="002D62"/>
                </a:solidFill>
                <a:latin typeface="Antonio SemiBold"/>
                <a:ea typeface="Antonio SemiBold"/>
                <a:cs typeface="Antonio SemiBold"/>
                <a:sym typeface="Antonio SemiBold"/>
              </a:rPr>
              <a:t>Mission &amp; Objectives</a:t>
            </a:r>
            <a:endParaRPr sz="1100">
              <a:latin typeface="Antonio"/>
              <a:ea typeface="Antonio"/>
              <a:cs typeface="Antonio"/>
              <a:sym typeface="Antonio"/>
            </a:endParaRPr>
          </a:p>
        </p:txBody>
      </p:sp>
      <p:sp>
        <p:nvSpPr>
          <p:cNvPr id="179" name="Google Shape;179;p27"/>
          <p:cNvSpPr/>
          <p:nvPr/>
        </p:nvSpPr>
        <p:spPr>
          <a:xfrm>
            <a:off x="571500" y="428625"/>
            <a:ext cx="57000" cy="464400"/>
          </a:xfrm>
          <a:prstGeom prst="rect">
            <a:avLst/>
          </a:prstGeom>
          <a:solidFill>
            <a:srgbClr val="D1124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dk1"/>
              </a:solidFill>
              <a:latin typeface="Calibri"/>
              <a:ea typeface="Calibri"/>
              <a:cs typeface="Calibri"/>
              <a:sym typeface="Calibri"/>
            </a:endParaRPr>
          </a:p>
        </p:txBody>
      </p:sp>
      <p:pic>
        <p:nvPicPr>
          <p:cNvPr id="180" name="Google Shape;180;p27" descr="image.png"/>
          <p:cNvPicPr preferRelativeResize="0"/>
          <p:nvPr/>
        </p:nvPicPr>
        <p:blipFill rotWithShape="1">
          <a:blip r:embed="rId5">
            <a:alphaModFix/>
          </a:blip>
          <a:srcRect/>
          <a:stretch/>
        </p:blipFill>
        <p:spPr>
          <a:xfrm>
            <a:off x="571500" y="2826334"/>
            <a:ext cx="135731" cy="164306"/>
          </a:xfrm>
          <a:prstGeom prst="rect">
            <a:avLst/>
          </a:prstGeom>
          <a:noFill/>
          <a:ln>
            <a:noFill/>
          </a:ln>
        </p:spPr>
      </p:pic>
      <p:pic>
        <p:nvPicPr>
          <p:cNvPr id="181" name="Google Shape;181;p27" descr="image.png"/>
          <p:cNvPicPr preferRelativeResize="0"/>
          <p:nvPr/>
        </p:nvPicPr>
        <p:blipFill rotWithShape="1">
          <a:blip r:embed="rId5">
            <a:alphaModFix/>
          </a:blip>
          <a:srcRect/>
          <a:stretch/>
        </p:blipFill>
        <p:spPr>
          <a:xfrm>
            <a:off x="571500" y="3197809"/>
            <a:ext cx="135731" cy="164306"/>
          </a:xfrm>
          <a:prstGeom prst="rect">
            <a:avLst/>
          </a:prstGeom>
          <a:noFill/>
          <a:ln>
            <a:noFill/>
          </a:ln>
        </p:spPr>
      </p:pic>
      <p:pic>
        <p:nvPicPr>
          <p:cNvPr id="182" name="Google Shape;182;p27" descr="image.png"/>
          <p:cNvPicPr preferRelativeResize="0"/>
          <p:nvPr/>
        </p:nvPicPr>
        <p:blipFill rotWithShape="1">
          <a:blip r:embed="rId5">
            <a:alphaModFix/>
          </a:blip>
          <a:srcRect/>
          <a:stretch/>
        </p:blipFill>
        <p:spPr>
          <a:xfrm>
            <a:off x="571500" y="3569284"/>
            <a:ext cx="135731" cy="16430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86"/>
        <p:cNvGrpSpPr/>
        <p:nvPr/>
      </p:nvGrpSpPr>
      <p:grpSpPr>
        <a:xfrm>
          <a:off x="0" y="0"/>
          <a:ext cx="0" cy="0"/>
          <a:chOff x="0" y="0"/>
          <a:chExt cx="0" cy="0"/>
        </a:xfrm>
      </p:grpSpPr>
      <p:pic>
        <p:nvPicPr>
          <p:cNvPr id="187" name="Google Shape;187;p28" descr="image.png"/>
          <p:cNvPicPr preferRelativeResize="0"/>
          <p:nvPr/>
        </p:nvPicPr>
        <p:blipFill rotWithShape="1">
          <a:blip r:embed="rId3">
            <a:alphaModFix/>
          </a:blip>
          <a:srcRect/>
          <a:stretch/>
        </p:blipFill>
        <p:spPr>
          <a:xfrm>
            <a:off x="571500" y="1603772"/>
            <a:ext cx="2524087" cy="2686051"/>
          </a:xfrm>
          <a:prstGeom prst="rect">
            <a:avLst/>
          </a:prstGeom>
          <a:noFill/>
          <a:ln>
            <a:noFill/>
          </a:ln>
        </p:spPr>
      </p:pic>
      <p:pic>
        <p:nvPicPr>
          <p:cNvPr id="188" name="Google Shape;188;p28" descr="image.png"/>
          <p:cNvPicPr preferRelativeResize="0"/>
          <p:nvPr/>
        </p:nvPicPr>
        <p:blipFill rotWithShape="1">
          <a:blip r:embed="rId4">
            <a:alphaModFix/>
          </a:blip>
          <a:srcRect/>
          <a:stretch/>
        </p:blipFill>
        <p:spPr>
          <a:xfrm>
            <a:off x="3309900" y="1603772"/>
            <a:ext cx="2524087" cy="2686051"/>
          </a:xfrm>
          <a:prstGeom prst="rect">
            <a:avLst/>
          </a:prstGeom>
          <a:noFill/>
          <a:ln>
            <a:noFill/>
          </a:ln>
        </p:spPr>
      </p:pic>
      <p:pic>
        <p:nvPicPr>
          <p:cNvPr id="189" name="Google Shape;189;p28" descr="image.png"/>
          <p:cNvPicPr preferRelativeResize="0"/>
          <p:nvPr/>
        </p:nvPicPr>
        <p:blipFill rotWithShape="1">
          <a:blip r:embed="rId5">
            <a:alphaModFix/>
          </a:blip>
          <a:srcRect/>
          <a:stretch/>
        </p:blipFill>
        <p:spPr>
          <a:xfrm>
            <a:off x="6048300" y="1603772"/>
            <a:ext cx="2524087" cy="2686051"/>
          </a:xfrm>
          <a:prstGeom prst="rect">
            <a:avLst/>
          </a:prstGeom>
          <a:noFill/>
          <a:ln>
            <a:noFill/>
          </a:ln>
        </p:spPr>
      </p:pic>
      <p:sp>
        <p:nvSpPr>
          <p:cNvPr id="190" name="Google Shape;190;p28"/>
          <p:cNvSpPr txBox="1"/>
          <p:nvPr/>
        </p:nvSpPr>
        <p:spPr>
          <a:xfrm>
            <a:off x="792956" y="2339578"/>
            <a:ext cx="2185200" cy="246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 sz="1600" b="1" i="0" u="none" strike="noStrike" cap="none">
                <a:solidFill>
                  <a:srgbClr val="002D62"/>
                </a:solidFill>
                <a:latin typeface="Antonio"/>
                <a:ea typeface="Antonio"/>
                <a:cs typeface="Antonio"/>
                <a:sym typeface="Antonio"/>
              </a:rPr>
              <a:t>Real-Time Validation</a:t>
            </a:r>
            <a:endParaRPr sz="1100">
              <a:latin typeface="Antonio"/>
              <a:ea typeface="Antonio"/>
              <a:cs typeface="Antonio"/>
              <a:sym typeface="Antonio"/>
            </a:endParaRPr>
          </a:p>
        </p:txBody>
      </p:sp>
      <p:sp>
        <p:nvSpPr>
          <p:cNvPr id="191" name="Google Shape;191;p28"/>
          <p:cNvSpPr txBox="1"/>
          <p:nvPr/>
        </p:nvSpPr>
        <p:spPr>
          <a:xfrm>
            <a:off x="792731" y="2777559"/>
            <a:ext cx="2081400" cy="10713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 sz="1200" i="0" u="none" strike="noStrike" cap="none">
                <a:solidFill>
                  <a:srgbClr val="475569"/>
                </a:solidFill>
                <a:latin typeface="Calibri"/>
                <a:ea typeface="Calibri"/>
                <a:cs typeface="Calibri"/>
                <a:sym typeface="Calibri"/>
              </a:rPr>
              <a:t>Errors are flagged immediately before records are committed to the database, preventing lost work.</a:t>
            </a:r>
            <a:endParaRPr sz="1200">
              <a:latin typeface="Calibri"/>
              <a:ea typeface="Calibri"/>
              <a:cs typeface="Calibri"/>
              <a:sym typeface="Calibri"/>
            </a:endParaRPr>
          </a:p>
        </p:txBody>
      </p:sp>
      <p:sp>
        <p:nvSpPr>
          <p:cNvPr id="192" name="Google Shape;192;p28"/>
          <p:cNvSpPr txBox="1"/>
          <p:nvPr/>
        </p:nvSpPr>
        <p:spPr>
          <a:xfrm>
            <a:off x="3531356" y="2339578"/>
            <a:ext cx="2185200" cy="246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 sz="1600" b="1" i="0" u="none" strike="noStrike" cap="none">
                <a:solidFill>
                  <a:srgbClr val="002D62"/>
                </a:solidFill>
                <a:latin typeface="Antonio"/>
                <a:ea typeface="Antonio"/>
                <a:cs typeface="Antonio"/>
                <a:sym typeface="Antonio"/>
              </a:rPr>
              <a:t>Auto-Association</a:t>
            </a:r>
            <a:endParaRPr sz="1100">
              <a:latin typeface="Antonio"/>
              <a:ea typeface="Antonio"/>
              <a:cs typeface="Antonio"/>
              <a:sym typeface="Antonio"/>
            </a:endParaRPr>
          </a:p>
        </p:txBody>
      </p:sp>
      <p:sp>
        <p:nvSpPr>
          <p:cNvPr id="193" name="Google Shape;193;p28"/>
          <p:cNvSpPr txBox="1"/>
          <p:nvPr/>
        </p:nvSpPr>
        <p:spPr>
          <a:xfrm>
            <a:off x="3531356" y="2746771"/>
            <a:ext cx="2081400" cy="10713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 sz="1200" i="0" u="none" strike="noStrike" cap="none">
                <a:solidFill>
                  <a:srgbClr val="475569"/>
                </a:solidFill>
                <a:latin typeface="Calibri"/>
                <a:ea typeface="Calibri"/>
                <a:cs typeface="Calibri"/>
                <a:sym typeface="Calibri"/>
              </a:rPr>
              <a:t>All lookup fields are automatically linked between Session, Milestone, Contact, and Account records.</a:t>
            </a:r>
            <a:endParaRPr sz="1200">
              <a:latin typeface="Calibri"/>
              <a:ea typeface="Calibri"/>
              <a:cs typeface="Calibri"/>
              <a:sym typeface="Calibri"/>
            </a:endParaRPr>
          </a:p>
        </p:txBody>
      </p:sp>
      <p:sp>
        <p:nvSpPr>
          <p:cNvPr id="194" name="Google Shape;194;p28"/>
          <p:cNvSpPr txBox="1"/>
          <p:nvPr/>
        </p:nvSpPr>
        <p:spPr>
          <a:xfrm>
            <a:off x="6269756" y="2339578"/>
            <a:ext cx="2185200" cy="246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 sz="1600" b="1" i="0" u="none" strike="noStrike" cap="none">
                <a:solidFill>
                  <a:srgbClr val="002D62"/>
                </a:solidFill>
                <a:latin typeface="Antonio"/>
                <a:ea typeface="Antonio"/>
                <a:cs typeface="Antonio"/>
                <a:sym typeface="Antonio"/>
              </a:rPr>
              <a:t>Multi-File Upload</a:t>
            </a:r>
            <a:endParaRPr sz="1100">
              <a:latin typeface="Antonio"/>
              <a:ea typeface="Antonio"/>
              <a:cs typeface="Antonio"/>
              <a:sym typeface="Antonio"/>
            </a:endParaRPr>
          </a:p>
        </p:txBody>
      </p:sp>
      <p:sp>
        <p:nvSpPr>
          <p:cNvPr id="195" name="Google Shape;195;p28"/>
          <p:cNvSpPr txBox="1"/>
          <p:nvPr/>
        </p:nvSpPr>
        <p:spPr>
          <a:xfrm>
            <a:off x="6269756" y="2746771"/>
            <a:ext cx="2081400" cy="10713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 sz="1200" i="0" u="none" strike="noStrike" cap="none">
                <a:solidFill>
                  <a:srgbClr val="475569"/>
                </a:solidFill>
                <a:latin typeface="Calibri"/>
                <a:ea typeface="Calibri"/>
                <a:cs typeface="Calibri"/>
                <a:sym typeface="Calibri"/>
              </a:rPr>
              <a:t>Users can add multiple files directly within the entry interface, reducing page loads and clicks.</a:t>
            </a:r>
            <a:endParaRPr sz="1200">
              <a:latin typeface="Calibri"/>
              <a:ea typeface="Calibri"/>
              <a:cs typeface="Calibri"/>
              <a:sym typeface="Calibri"/>
            </a:endParaRPr>
          </a:p>
        </p:txBody>
      </p:sp>
      <p:pic>
        <p:nvPicPr>
          <p:cNvPr id="196" name="Google Shape;196;p28" descr="image.png"/>
          <p:cNvPicPr preferRelativeResize="0"/>
          <p:nvPr/>
        </p:nvPicPr>
        <p:blipFill rotWithShape="1">
          <a:blip r:embed="rId6">
            <a:alphaModFix/>
          </a:blip>
          <a:srcRect/>
          <a:stretch/>
        </p:blipFill>
        <p:spPr>
          <a:xfrm>
            <a:off x="3531356" y="1882378"/>
            <a:ext cx="357188" cy="285750"/>
          </a:xfrm>
          <a:prstGeom prst="rect">
            <a:avLst/>
          </a:prstGeom>
          <a:noFill/>
          <a:ln>
            <a:noFill/>
          </a:ln>
        </p:spPr>
      </p:pic>
      <p:pic>
        <p:nvPicPr>
          <p:cNvPr id="197" name="Google Shape;197;p28" descr="image.png"/>
          <p:cNvPicPr preferRelativeResize="0"/>
          <p:nvPr/>
        </p:nvPicPr>
        <p:blipFill rotWithShape="1">
          <a:blip r:embed="rId7">
            <a:alphaModFix/>
          </a:blip>
          <a:srcRect/>
          <a:stretch/>
        </p:blipFill>
        <p:spPr>
          <a:xfrm>
            <a:off x="6269756" y="1882378"/>
            <a:ext cx="357188" cy="285750"/>
          </a:xfrm>
          <a:prstGeom prst="rect">
            <a:avLst/>
          </a:prstGeom>
          <a:noFill/>
          <a:ln>
            <a:noFill/>
          </a:ln>
        </p:spPr>
      </p:pic>
      <p:sp>
        <p:nvSpPr>
          <p:cNvPr id="198" name="Google Shape;198;p28"/>
          <p:cNvSpPr txBox="1"/>
          <p:nvPr/>
        </p:nvSpPr>
        <p:spPr>
          <a:xfrm>
            <a:off x="714375" y="496626"/>
            <a:ext cx="8250900" cy="3849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 sz="2500" i="0" u="none" strike="noStrike" cap="none">
                <a:solidFill>
                  <a:srgbClr val="002D62"/>
                </a:solidFill>
                <a:latin typeface="Antonio SemiBold"/>
                <a:ea typeface="Antonio SemiBold"/>
                <a:cs typeface="Antonio SemiBold"/>
                <a:sym typeface="Antonio SemiBold"/>
              </a:rPr>
              <a:t>Key System Enhancements</a:t>
            </a:r>
            <a:endParaRPr sz="1100">
              <a:latin typeface="Antonio"/>
              <a:ea typeface="Antonio"/>
              <a:cs typeface="Antonio"/>
              <a:sym typeface="Antonio"/>
            </a:endParaRPr>
          </a:p>
        </p:txBody>
      </p:sp>
      <p:sp>
        <p:nvSpPr>
          <p:cNvPr id="199" name="Google Shape;199;p28"/>
          <p:cNvSpPr/>
          <p:nvPr/>
        </p:nvSpPr>
        <p:spPr>
          <a:xfrm>
            <a:off x="571500" y="428625"/>
            <a:ext cx="57000" cy="464400"/>
          </a:xfrm>
          <a:prstGeom prst="rect">
            <a:avLst/>
          </a:prstGeom>
          <a:solidFill>
            <a:srgbClr val="D1124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dk1"/>
              </a:solidFill>
              <a:latin typeface="Calibri"/>
              <a:ea typeface="Calibri"/>
              <a:cs typeface="Calibri"/>
              <a:sym typeface="Calibri"/>
            </a:endParaRPr>
          </a:p>
        </p:txBody>
      </p:sp>
      <p:pic>
        <p:nvPicPr>
          <p:cNvPr id="200" name="Google Shape;200;p28" title="UF Innovate (Gainesville) UCF  Central Florida Tech Grove (Orlando) USF CONNECT (Tampa) FAU Tech Runway (Boca Raton) Space Florida  Space Coast (2).png"/>
          <p:cNvPicPr preferRelativeResize="0"/>
          <p:nvPr/>
        </p:nvPicPr>
        <p:blipFill rotWithShape="1">
          <a:blip r:embed="rId8">
            <a:alphaModFix/>
          </a:blip>
          <a:srcRect l="26251" t="27433" r="26754" b="28688"/>
          <a:stretch/>
        </p:blipFill>
        <p:spPr>
          <a:xfrm>
            <a:off x="792950" y="1882375"/>
            <a:ext cx="306049" cy="2857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04"/>
        <p:cNvGrpSpPr/>
        <p:nvPr/>
      </p:nvGrpSpPr>
      <p:grpSpPr>
        <a:xfrm>
          <a:off x="0" y="0"/>
          <a:ext cx="0" cy="0"/>
          <a:chOff x="0" y="0"/>
          <a:chExt cx="0" cy="0"/>
        </a:xfrm>
      </p:grpSpPr>
      <p:sp>
        <p:nvSpPr>
          <p:cNvPr id="205" name="Google Shape;205;p29"/>
          <p:cNvSpPr txBox="1"/>
          <p:nvPr/>
        </p:nvSpPr>
        <p:spPr>
          <a:xfrm>
            <a:off x="4786313" y="1660922"/>
            <a:ext cx="3975600" cy="246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 sz="1600" b="1" i="0" u="none" strike="noStrike" cap="none">
                <a:solidFill>
                  <a:srgbClr val="002D62"/>
                </a:solidFill>
                <a:latin typeface="Calibri"/>
                <a:ea typeface="Calibri"/>
                <a:cs typeface="Calibri"/>
                <a:sym typeface="Calibri"/>
              </a:rPr>
              <a:t>Unified Entry Points</a:t>
            </a:r>
            <a:endParaRPr sz="1100">
              <a:latin typeface="Calibri"/>
              <a:ea typeface="Calibri"/>
              <a:cs typeface="Calibri"/>
              <a:sym typeface="Calibri"/>
            </a:endParaRPr>
          </a:p>
        </p:txBody>
      </p:sp>
      <p:sp>
        <p:nvSpPr>
          <p:cNvPr id="206" name="Google Shape;206;p29"/>
          <p:cNvSpPr txBox="1"/>
          <p:nvPr/>
        </p:nvSpPr>
        <p:spPr>
          <a:xfrm>
            <a:off x="4786313" y="2068115"/>
            <a:ext cx="3786300" cy="4401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 sz="1100" i="0" u="none" strike="noStrike" cap="none">
                <a:solidFill>
                  <a:srgbClr val="475569"/>
                </a:solidFill>
                <a:latin typeface="Calibri"/>
                <a:ea typeface="Calibri"/>
                <a:cs typeface="Calibri"/>
                <a:sym typeface="Calibri"/>
              </a:rPr>
              <a:t>To ensure data consistency, sessions can only be generated from two specific locations:</a:t>
            </a:r>
            <a:endParaRPr sz="1100">
              <a:latin typeface="Calibri"/>
              <a:ea typeface="Calibri"/>
              <a:cs typeface="Calibri"/>
              <a:sym typeface="Calibri"/>
            </a:endParaRPr>
          </a:p>
        </p:txBody>
      </p:sp>
      <p:sp>
        <p:nvSpPr>
          <p:cNvPr id="207" name="Google Shape;207;p29"/>
          <p:cNvSpPr txBox="1"/>
          <p:nvPr/>
        </p:nvSpPr>
        <p:spPr>
          <a:xfrm>
            <a:off x="5072063" y="2639606"/>
            <a:ext cx="3893400" cy="1848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 sz="1200" b="1" i="0" u="none" strike="noStrike" cap="none">
                <a:solidFill>
                  <a:srgbClr val="475569"/>
                </a:solidFill>
                <a:latin typeface="Calibri"/>
                <a:ea typeface="Calibri"/>
                <a:cs typeface="Calibri"/>
                <a:sym typeface="Calibri"/>
              </a:rPr>
              <a:t>Business Record:</a:t>
            </a:r>
            <a:r>
              <a:rPr lang="en" sz="1200" i="0" u="none" strike="noStrike" cap="none">
                <a:solidFill>
                  <a:srgbClr val="475569"/>
                </a:solidFill>
                <a:latin typeface="Calibri"/>
                <a:ea typeface="Calibri"/>
                <a:cs typeface="Calibri"/>
                <a:sym typeface="Calibri"/>
              </a:rPr>
              <a:t> Primary method for recurring</a:t>
            </a:r>
            <a:r>
              <a:rPr lang="en" sz="1200">
                <a:solidFill>
                  <a:srgbClr val="475569"/>
                </a:solidFill>
                <a:latin typeface="Calibri"/>
                <a:ea typeface="Calibri"/>
                <a:cs typeface="Calibri"/>
                <a:sym typeface="Calibri"/>
              </a:rPr>
              <a:t> </a:t>
            </a:r>
            <a:r>
              <a:rPr lang="en" sz="1200" i="0" u="none" strike="noStrike" cap="none">
                <a:solidFill>
                  <a:srgbClr val="475569"/>
                </a:solidFill>
                <a:latin typeface="Calibri"/>
                <a:ea typeface="Calibri"/>
                <a:cs typeface="Calibri"/>
                <a:sym typeface="Calibri"/>
              </a:rPr>
              <a:t>sessions</a:t>
            </a:r>
            <a:r>
              <a:rPr lang="en" sz="1200">
                <a:solidFill>
                  <a:srgbClr val="475569"/>
                </a:solidFill>
                <a:latin typeface="Calibri"/>
                <a:ea typeface="Calibri"/>
                <a:cs typeface="Calibri"/>
                <a:sym typeface="Calibri"/>
              </a:rPr>
              <a:t>.</a:t>
            </a:r>
            <a:endParaRPr sz="1200">
              <a:latin typeface="Calibri"/>
              <a:ea typeface="Calibri"/>
              <a:cs typeface="Calibri"/>
              <a:sym typeface="Calibri"/>
            </a:endParaRPr>
          </a:p>
        </p:txBody>
      </p:sp>
      <p:sp>
        <p:nvSpPr>
          <p:cNvPr id="208" name="Google Shape;208;p29"/>
          <p:cNvSpPr txBox="1"/>
          <p:nvPr/>
        </p:nvSpPr>
        <p:spPr>
          <a:xfrm>
            <a:off x="5072063" y="3011090"/>
            <a:ext cx="3500700" cy="1848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 sz="1200" b="1" i="0" u="none" strike="noStrike" cap="none">
                <a:solidFill>
                  <a:srgbClr val="475569"/>
                </a:solidFill>
                <a:latin typeface="Calibri"/>
                <a:ea typeface="Calibri"/>
                <a:cs typeface="Calibri"/>
                <a:sym typeface="Calibri"/>
              </a:rPr>
              <a:t>ERFC Record:</a:t>
            </a:r>
            <a:r>
              <a:rPr lang="en" sz="1200" i="0" u="none" strike="noStrike" cap="none">
                <a:solidFill>
                  <a:srgbClr val="475569"/>
                </a:solidFill>
                <a:latin typeface="Calibri"/>
                <a:ea typeface="Calibri"/>
                <a:cs typeface="Calibri"/>
                <a:sym typeface="Calibri"/>
              </a:rPr>
              <a:t> Restricted to one session per request.</a:t>
            </a:r>
            <a:endParaRPr sz="1200">
              <a:latin typeface="Calibri"/>
              <a:ea typeface="Calibri"/>
              <a:cs typeface="Calibri"/>
              <a:sym typeface="Calibri"/>
            </a:endParaRPr>
          </a:p>
        </p:txBody>
      </p:sp>
      <p:sp>
        <p:nvSpPr>
          <p:cNvPr id="209" name="Google Shape;209;p29"/>
          <p:cNvSpPr txBox="1"/>
          <p:nvPr/>
        </p:nvSpPr>
        <p:spPr>
          <a:xfrm>
            <a:off x="728738" y="477792"/>
            <a:ext cx="8250900" cy="3849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 sz="2500" i="0" u="none" strike="noStrike" cap="none">
                <a:solidFill>
                  <a:srgbClr val="002D62"/>
                </a:solidFill>
                <a:latin typeface="Antonio SemiBold"/>
                <a:ea typeface="Antonio SemiBold"/>
                <a:cs typeface="Antonio SemiBold"/>
                <a:sym typeface="Antonio SemiBold"/>
              </a:rPr>
              <a:t>Accessing New Session Entry</a:t>
            </a:r>
            <a:endParaRPr sz="1100">
              <a:latin typeface="Antonio"/>
              <a:ea typeface="Antonio"/>
              <a:cs typeface="Antonio"/>
              <a:sym typeface="Antonio"/>
            </a:endParaRPr>
          </a:p>
        </p:txBody>
      </p:sp>
      <p:sp>
        <p:nvSpPr>
          <p:cNvPr id="210" name="Google Shape;210;p29"/>
          <p:cNvSpPr/>
          <p:nvPr/>
        </p:nvSpPr>
        <p:spPr>
          <a:xfrm>
            <a:off x="571500" y="428625"/>
            <a:ext cx="57000" cy="464400"/>
          </a:xfrm>
          <a:prstGeom prst="rect">
            <a:avLst/>
          </a:prstGeom>
          <a:solidFill>
            <a:srgbClr val="D1124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dk1"/>
              </a:solidFill>
              <a:latin typeface="Calibri"/>
              <a:ea typeface="Calibri"/>
              <a:cs typeface="Calibri"/>
              <a:sym typeface="Calibri"/>
            </a:endParaRPr>
          </a:p>
        </p:txBody>
      </p:sp>
      <p:pic>
        <p:nvPicPr>
          <p:cNvPr id="211" name="Google Shape;211;p29" descr="image.png"/>
          <p:cNvPicPr preferRelativeResize="0"/>
          <p:nvPr/>
        </p:nvPicPr>
        <p:blipFill rotWithShape="1">
          <a:blip r:embed="rId3">
            <a:alphaModFix/>
          </a:blip>
          <a:srcRect/>
          <a:stretch/>
        </p:blipFill>
        <p:spPr>
          <a:xfrm>
            <a:off x="4786313" y="2639615"/>
            <a:ext cx="135731" cy="164306"/>
          </a:xfrm>
          <a:prstGeom prst="rect">
            <a:avLst/>
          </a:prstGeom>
          <a:noFill/>
          <a:ln>
            <a:noFill/>
          </a:ln>
        </p:spPr>
      </p:pic>
      <p:pic>
        <p:nvPicPr>
          <p:cNvPr id="212" name="Google Shape;212;p29" descr="image.png"/>
          <p:cNvPicPr preferRelativeResize="0"/>
          <p:nvPr/>
        </p:nvPicPr>
        <p:blipFill rotWithShape="1">
          <a:blip r:embed="rId3">
            <a:alphaModFix/>
          </a:blip>
          <a:srcRect/>
          <a:stretch/>
        </p:blipFill>
        <p:spPr>
          <a:xfrm>
            <a:off x="4786313" y="3011090"/>
            <a:ext cx="135731" cy="164306"/>
          </a:xfrm>
          <a:prstGeom prst="rect">
            <a:avLst/>
          </a:prstGeom>
          <a:noFill/>
          <a:ln>
            <a:noFill/>
          </a:ln>
        </p:spPr>
      </p:pic>
      <p:pic>
        <p:nvPicPr>
          <p:cNvPr id="213" name="Google Shape;213;p29"/>
          <p:cNvPicPr preferRelativeResize="0"/>
          <p:nvPr/>
        </p:nvPicPr>
        <p:blipFill>
          <a:blip r:embed="rId4">
            <a:alphaModFix/>
          </a:blip>
          <a:stretch>
            <a:fillRect/>
          </a:stretch>
        </p:blipFill>
        <p:spPr>
          <a:xfrm>
            <a:off x="571494" y="1699350"/>
            <a:ext cx="3938588" cy="485775"/>
          </a:xfrm>
          <a:prstGeom prst="rect">
            <a:avLst/>
          </a:prstGeom>
          <a:noFill/>
          <a:ln>
            <a:noFill/>
          </a:ln>
          <a:effectLst>
            <a:outerShdw blurRad="57150" dist="19050" dir="5400000" algn="bl" rotWithShape="0">
              <a:srgbClr val="000000">
                <a:alpha val="50000"/>
              </a:srgbClr>
            </a:outerShdw>
          </a:effectLst>
        </p:spPr>
      </p:pic>
      <p:sp>
        <p:nvSpPr>
          <p:cNvPr id="214" name="Google Shape;214;p29"/>
          <p:cNvSpPr txBox="1"/>
          <p:nvPr/>
        </p:nvSpPr>
        <p:spPr>
          <a:xfrm>
            <a:off x="4785125" y="3556775"/>
            <a:ext cx="3976800" cy="554100"/>
          </a:xfrm>
          <a:prstGeom prst="rect">
            <a:avLst/>
          </a:prstGeom>
          <a:solidFill>
            <a:srgbClr val="EAD1DC"/>
          </a:solidFill>
          <a:ln w="9525" cap="flat" cmpd="sng">
            <a:solidFill>
              <a:srgbClr val="D11242"/>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200" b="1">
                <a:solidFill>
                  <a:srgbClr val="D11242"/>
                </a:solidFill>
                <a:latin typeface="Calibri"/>
                <a:ea typeface="Calibri"/>
                <a:cs typeface="Calibri"/>
                <a:sym typeface="Calibri"/>
              </a:rPr>
              <a:t>Note: List views, cloning, and “New” session buttons on contact records will be retired 1 week after go live.</a:t>
            </a:r>
            <a:endParaRPr sz="1200" b="1">
              <a:solidFill>
                <a:srgbClr val="D11242"/>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18"/>
        <p:cNvGrpSpPr/>
        <p:nvPr/>
      </p:nvGrpSpPr>
      <p:grpSpPr>
        <a:xfrm>
          <a:off x="0" y="0"/>
          <a:ext cx="0" cy="0"/>
          <a:chOff x="0" y="0"/>
          <a:chExt cx="0" cy="0"/>
        </a:xfrm>
      </p:grpSpPr>
      <p:pic>
        <p:nvPicPr>
          <p:cNvPr id="219" name="Google Shape;219;p30" descr="image.png"/>
          <p:cNvPicPr preferRelativeResize="0"/>
          <p:nvPr/>
        </p:nvPicPr>
        <p:blipFill rotWithShape="1">
          <a:blip r:embed="rId3">
            <a:alphaModFix/>
          </a:blip>
          <a:srcRect/>
          <a:stretch/>
        </p:blipFill>
        <p:spPr>
          <a:xfrm>
            <a:off x="571500" y="1603772"/>
            <a:ext cx="2524087" cy="2686051"/>
          </a:xfrm>
          <a:prstGeom prst="rect">
            <a:avLst/>
          </a:prstGeom>
          <a:noFill/>
          <a:ln>
            <a:noFill/>
          </a:ln>
        </p:spPr>
      </p:pic>
      <p:pic>
        <p:nvPicPr>
          <p:cNvPr id="220" name="Google Shape;220;p30" descr="image.png"/>
          <p:cNvPicPr preferRelativeResize="0"/>
          <p:nvPr/>
        </p:nvPicPr>
        <p:blipFill rotWithShape="1">
          <a:blip r:embed="rId4">
            <a:alphaModFix/>
          </a:blip>
          <a:srcRect/>
          <a:stretch/>
        </p:blipFill>
        <p:spPr>
          <a:xfrm>
            <a:off x="3309900" y="1603772"/>
            <a:ext cx="2524087" cy="2686051"/>
          </a:xfrm>
          <a:prstGeom prst="rect">
            <a:avLst/>
          </a:prstGeom>
          <a:noFill/>
          <a:ln>
            <a:noFill/>
          </a:ln>
        </p:spPr>
      </p:pic>
      <p:pic>
        <p:nvPicPr>
          <p:cNvPr id="221" name="Google Shape;221;p30" descr="image.png"/>
          <p:cNvPicPr preferRelativeResize="0"/>
          <p:nvPr/>
        </p:nvPicPr>
        <p:blipFill rotWithShape="1">
          <a:blip r:embed="rId5">
            <a:alphaModFix/>
          </a:blip>
          <a:srcRect/>
          <a:stretch/>
        </p:blipFill>
        <p:spPr>
          <a:xfrm>
            <a:off x="6048300" y="1603772"/>
            <a:ext cx="2524087" cy="2686051"/>
          </a:xfrm>
          <a:prstGeom prst="rect">
            <a:avLst/>
          </a:prstGeom>
          <a:noFill/>
          <a:ln>
            <a:noFill/>
          </a:ln>
        </p:spPr>
      </p:pic>
      <p:sp>
        <p:nvSpPr>
          <p:cNvPr id="222" name="Google Shape;222;p30"/>
          <p:cNvSpPr txBox="1"/>
          <p:nvPr/>
        </p:nvSpPr>
        <p:spPr>
          <a:xfrm>
            <a:off x="792956" y="2339578"/>
            <a:ext cx="2185200" cy="246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 sz="1600" b="1" i="0" u="none" strike="noStrike" cap="none">
                <a:solidFill>
                  <a:srgbClr val="002D62"/>
                </a:solidFill>
                <a:latin typeface="Antonio"/>
                <a:ea typeface="Antonio"/>
                <a:cs typeface="Antonio"/>
                <a:sym typeface="Antonio"/>
              </a:rPr>
              <a:t>Contact Field</a:t>
            </a:r>
            <a:endParaRPr sz="1100">
              <a:latin typeface="Antonio"/>
              <a:ea typeface="Antonio"/>
              <a:cs typeface="Antonio"/>
              <a:sym typeface="Antonio"/>
            </a:endParaRPr>
          </a:p>
        </p:txBody>
      </p:sp>
      <p:sp>
        <p:nvSpPr>
          <p:cNvPr id="223" name="Google Shape;223;p30"/>
          <p:cNvSpPr txBox="1"/>
          <p:nvPr/>
        </p:nvSpPr>
        <p:spPr>
          <a:xfrm>
            <a:off x="792956" y="2746771"/>
            <a:ext cx="2081400" cy="10713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 sz="1200" i="0" u="none" strike="noStrike" cap="none">
                <a:solidFill>
                  <a:srgbClr val="475569"/>
                </a:solidFill>
                <a:latin typeface="Calibri"/>
                <a:ea typeface="Calibri"/>
                <a:cs typeface="Calibri"/>
                <a:sym typeface="Calibri"/>
              </a:rPr>
              <a:t>Pre-fills with the Primary Contact. Prevents selection errors by filtering the dropdown to related contacts only.</a:t>
            </a:r>
            <a:endParaRPr sz="1200">
              <a:latin typeface="Calibri"/>
              <a:ea typeface="Calibri"/>
              <a:cs typeface="Calibri"/>
              <a:sym typeface="Calibri"/>
            </a:endParaRPr>
          </a:p>
        </p:txBody>
      </p:sp>
      <p:sp>
        <p:nvSpPr>
          <p:cNvPr id="224" name="Google Shape;224;p30"/>
          <p:cNvSpPr txBox="1"/>
          <p:nvPr/>
        </p:nvSpPr>
        <p:spPr>
          <a:xfrm>
            <a:off x="3531356" y="2339578"/>
            <a:ext cx="2185200" cy="246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 sz="1600" b="1" i="0" u="none" strike="noStrike" cap="none">
                <a:solidFill>
                  <a:srgbClr val="002D62"/>
                </a:solidFill>
                <a:latin typeface="Antonio"/>
                <a:ea typeface="Antonio"/>
                <a:cs typeface="Antonio"/>
                <a:sym typeface="Antonio"/>
              </a:rPr>
              <a:t>Regional Consultant</a:t>
            </a:r>
            <a:endParaRPr sz="1100">
              <a:latin typeface="Antonio"/>
              <a:ea typeface="Antonio"/>
              <a:cs typeface="Antonio"/>
              <a:sym typeface="Antonio"/>
            </a:endParaRPr>
          </a:p>
        </p:txBody>
      </p:sp>
      <p:sp>
        <p:nvSpPr>
          <p:cNvPr id="225" name="Google Shape;225;p30"/>
          <p:cNvSpPr txBox="1"/>
          <p:nvPr/>
        </p:nvSpPr>
        <p:spPr>
          <a:xfrm>
            <a:off x="3531356" y="2749936"/>
            <a:ext cx="2081400" cy="10713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 sz="1200" i="0" u="none" strike="noStrike" cap="none">
                <a:solidFill>
                  <a:srgbClr val="475569"/>
                </a:solidFill>
                <a:latin typeface="Calibri"/>
                <a:ea typeface="Calibri"/>
                <a:cs typeface="Calibri"/>
                <a:sym typeface="Calibri"/>
              </a:rPr>
              <a:t>Defaults to the logged-in user. Can be changed by clearing the field to search for another active consultant.</a:t>
            </a:r>
            <a:endParaRPr sz="1200">
              <a:latin typeface="Calibri"/>
              <a:ea typeface="Calibri"/>
              <a:cs typeface="Calibri"/>
              <a:sym typeface="Calibri"/>
            </a:endParaRPr>
          </a:p>
        </p:txBody>
      </p:sp>
      <p:sp>
        <p:nvSpPr>
          <p:cNvPr id="226" name="Google Shape;226;p30"/>
          <p:cNvSpPr txBox="1"/>
          <p:nvPr/>
        </p:nvSpPr>
        <p:spPr>
          <a:xfrm>
            <a:off x="6269756" y="2339578"/>
            <a:ext cx="2185200" cy="246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 sz="1600" b="1" i="0" u="none" strike="noStrike" cap="none">
                <a:solidFill>
                  <a:srgbClr val="002D62"/>
                </a:solidFill>
                <a:latin typeface="Antonio"/>
                <a:ea typeface="Antonio"/>
                <a:cs typeface="Antonio"/>
                <a:sym typeface="Antonio"/>
              </a:rPr>
              <a:t>Language Used</a:t>
            </a:r>
            <a:endParaRPr sz="1100">
              <a:latin typeface="Antonio"/>
              <a:ea typeface="Antonio"/>
              <a:cs typeface="Antonio"/>
              <a:sym typeface="Antonio"/>
            </a:endParaRPr>
          </a:p>
        </p:txBody>
      </p:sp>
      <p:sp>
        <p:nvSpPr>
          <p:cNvPr id="227" name="Google Shape;227;p30"/>
          <p:cNvSpPr txBox="1"/>
          <p:nvPr/>
        </p:nvSpPr>
        <p:spPr>
          <a:xfrm>
            <a:off x="6269756" y="2746772"/>
            <a:ext cx="2081400" cy="7758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 sz="1200" i="0" u="none" strike="noStrike" cap="none">
                <a:solidFill>
                  <a:srgbClr val="475569"/>
                </a:solidFill>
                <a:latin typeface="Calibri"/>
                <a:ea typeface="Calibri"/>
                <a:cs typeface="Calibri"/>
                <a:sym typeface="Calibri"/>
              </a:rPr>
              <a:t>Defaults to English. Supports multiple selections for Spanish, French, Creole, and others.</a:t>
            </a:r>
            <a:endParaRPr sz="1200">
              <a:latin typeface="Calibri"/>
              <a:ea typeface="Calibri"/>
              <a:cs typeface="Calibri"/>
              <a:sym typeface="Calibri"/>
            </a:endParaRPr>
          </a:p>
        </p:txBody>
      </p:sp>
      <p:pic>
        <p:nvPicPr>
          <p:cNvPr id="228" name="Google Shape;228;p30" descr="image.png"/>
          <p:cNvPicPr preferRelativeResize="0"/>
          <p:nvPr/>
        </p:nvPicPr>
        <p:blipFill rotWithShape="1">
          <a:blip r:embed="rId6">
            <a:alphaModFix/>
          </a:blip>
          <a:srcRect/>
          <a:stretch/>
        </p:blipFill>
        <p:spPr>
          <a:xfrm>
            <a:off x="792956" y="1882378"/>
            <a:ext cx="285750" cy="285750"/>
          </a:xfrm>
          <a:prstGeom prst="rect">
            <a:avLst/>
          </a:prstGeom>
          <a:noFill/>
          <a:ln>
            <a:noFill/>
          </a:ln>
        </p:spPr>
      </p:pic>
      <p:pic>
        <p:nvPicPr>
          <p:cNvPr id="229" name="Google Shape;229;p30" descr="image.png"/>
          <p:cNvPicPr preferRelativeResize="0"/>
          <p:nvPr/>
        </p:nvPicPr>
        <p:blipFill rotWithShape="1">
          <a:blip r:embed="rId7">
            <a:alphaModFix/>
          </a:blip>
          <a:srcRect/>
          <a:stretch/>
        </p:blipFill>
        <p:spPr>
          <a:xfrm>
            <a:off x="3531356" y="1882378"/>
            <a:ext cx="357188" cy="285750"/>
          </a:xfrm>
          <a:prstGeom prst="rect">
            <a:avLst/>
          </a:prstGeom>
          <a:noFill/>
          <a:ln>
            <a:noFill/>
          </a:ln>
        </p:spPr>
      </p:pic>
      <p:pic>
        <p:nvPicPr>
          <p:cNvPr id="230" name="Google Shape;230;p30" descr="image.png"/>
          <p:cNvPicPr preferRelativeResize="0"/>
          <p:nvPr/>
        </p:nvPicPr>
        <p:blipFill rotWithShape="1">
          <a:blip r:embed="rId8">
            <a:alphaModFix/>
          </a:blip>
          <a:srcRect/>
          <a:stretch/>
        </p:blipFill>
        <p:spPr>
          <a:xfrm>
            <a:off x="6269756" y="1882378"/>
            <a:ext cx="357188" cy="285750"/>
          </a:xfrm>
          <a:prstGeom prst="rect">
            <a:avLst/>
          </a:prstGeom>
          <a:noFill/>
          <a:ln>
            <a:noFill/>
          </a:ln>
        </p:spPr>
      </p:pic>
      <p:sp>
        <p:nvSpPr>
          <p:cNvPr id="231" name="Google Shape;231;p30"/>
          <p:cNvSpPr txBox="1"/>
          <p:nvPr/>
        </p:nvSpPr>
        <p:spPr>
          <a:xfrm>
            <a:off x="714375" y="501335"/>
            <a:ext cx="8250900" cy="3849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 sz="2500">
                <a:solidFill>
                  <a:srgbClr val="002D62"/>
                </a:solidFill>
                <a:latin typeface="Antonio SemiBold"/>
                <a:ea typeface="Antonio SemiBold"/>
                <a:cs typeface="Antonio SemiBold"/>
                <a:sym typeface="Antonio SemiBold"/>
              </a:rPr>
              <a:t>Defaults in Session Data Entry</a:t>
            </a:r>
            <a:endParaRPr sz="1100">
              <a:latin typeface="Antonio"/>
              <a:ea typeface="Antonio"/>
              <a:cs typeface="Antonio"/>
              <a:sym typeface="Antonio"/>
            </a:endParaRPr>
          </a:p>
        </p:txBody>
      </p:sp>
      <p:sp>
        <p:nvSpPr>
          <p:cNvPr id="232" name="Google Shape;232;p30"/>
          <p:cNvSpPr/>
          <p:nvPr/>
        </p:nvSpPr>
        <p:spPr>
          <a:xfrm>
            <a:off x="571500" y="428625"/>
            <a:ext cx="57000" cy="464400"/>
          </a:xfrm>
          <a:prstGeom prst="rect">
            <a:avLst/>
          </a:prstGeom>
          <a:solidFill>
            <a:srgbClr val="D1124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36"/>
        <p:cNvGrpSpPr/>
        <p:nvPr/>
      </p:nvGrpSpPr>
      <p:grpSpPr>
        <a:xfrm>
          <a:off x="0" y="0"/>
          <a:ext cx="0" cy="0"/>
          <a:chOff x="0" y="0"/>
          <a:chExt cx="0" cy="0"/>
        </a:xfrm>
      </p:grpSpPr>
      <p:sp>
        <p:nvSpPr>
          <p:cNvPr id="237" name="Google Shape;237;p31"/>
          <p:cNvSpPr txBox="1"/>
          <p:nvPr/>
        </p:nvSpPr>
        <p:spPr>
          <a:xfrm>
            <a:off x="571500" y="1857375"/>
            <a:ext cx="6809100" cy="4803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 sz="1200" i="0" u="none" strike="noStrike" cap="none">
                <a:solidFill>
                  <a:srgbClr val="475569"/>
                </a:solidFill>
                <a:latin typeface="Calibri"/>
                <a:ea typeface="Calibri"/>
                <a:cs typeface="Calibri"/>
                <a:sym typeface="Calibri"/>
              </a:rPr>
              <a:t>Fields in this section sync directly with the Business record. Updates here are written to the master record once the session is </a:t>
            </a:r>
            <a:r>
              <a:rPr lang="en" sz="1200" b="1" i="0" u="none" strike="noStrike" cap="none">
                <a:solidFill>
                  <a:srgbClr val="475569"/>
                </a:solidFill>
                <a:latin typeface="Calibri"/>
                <a:ea typeface="Calibri"/>
                <a:cs typeface="Calibri"/>
                <a:sym typeface="Calibri"/>
              </a:rPr>
              <a:t>Completed</a:t>
            </a:r>
            <a:r>
              <a:rPr lang="en" sz="1200" i="0" u="none" strike="noStrike" cap="none">
                <a:solidFill>
                  <a:srgbClr val="475569"/>
                </a:solidFill>
                <a:latin typeface="Calibri"/>
                <a:ea typeface="Calibri"/>
                <a:cs typeface="Calibri"/>
                <a:sym typeface="Calibri"/>
              </a:rPr>
              <a:t>.</a:t>
            </a:r>
            <a:endParaRPr sz="1200">
              <a:latin typeface="Calibri"/>
              <a:ea typeface="Calibri"/>
              <a:cs typeface="Calibri"/>
              <a:sym typeface="Calibri"/>
            </a:endParaRPr>
          </a:p>
        </p:txBody>
      </p:sp>
      <p:graphicFrame>
        <p:nvGraphicFramePr>
          <p:cNvPr id="238" name="Google Shape;238;p31"/>
          <p:cNvGraphicFramePr/>
          <p:nvPr/>
        </p:nvGraphicFramePr>
        <p:xfrm>
          <a:off x="571500" y="2564606"/>
          <a:ext cx="8001025" cy="1471625"/>
        </p:xfrm>
        <a:graphic>
          <a:graphicData uri="http://schemas.openxmlformats.org/drawingml/2006/table">
            <a:tbl>
              <a:tblPr firstRow="1" bandRow="1">
                <a:noFill/>
                <a:tableStyleId>{2BB4A885-759A-4652-8513-A3011C598E5F}</a:tableStyleId>
              </a:tblPr>
              <a:tblGrid>
                <a:gridCol w="1520300">
                  <a:extLst>
                    <a:ext uri="{9D8B030D-6E8A-4147-A177-3AD203B41FA5}">
                      <a16:colId xmlns:a16="http://schemas.microsoft.com/office/drawing/2014/main" val="20000"/>
                    </a:ext>
                  </a:extLst>
                </a:gridCol>
                <a:gridCol w="3002725">
                  <a:extLst>
                    <a:ext uri="{9D8B030D-6E8A-4147-A177-3AD203B41FA5}">
                      <a16:colId xmlns:a16="http://schemas.microsoft.com/office/drawing/2014/main" val="20001"/>
                    </a:ext>
                  </a:extLst>
                </a:gridCol>
                <a:gridCol w="3478000">
                  <a:extLst>
                    <a:ext uri="{9D8B030D-6E8A-4147-A177-3AD203B41FA5}">
                      <a16:colId xmlns:a16="http://schemas.microsoft.com/office/drawing/2014/main" val="20002"/>
                    </a:ext>
                  </a:extLst>
                </a:gridCol>
              </a:tblGrid>
              <a:tr h="367900">
                <a:tc>
                  <a:txBody>
                    <a:bodyPr/>
                    <a:lstStyle/>
                    <a:p>
                      <a:pPr marL="0" marR="0" lvl="0" indent="0" algn="l" rtl="0">
                        <a:spcBef>
                          <a:spcPts val="0"/>
                        </a:spcBef>
                        <a:spcAft>
                          <a:spcPts val="0"/>
                        </a:spcAft>
                        <a:buNone/>
                      </a:pPr>
                      <a:r>
                        <a:rPr lang="en" sz="1200" i="0" u="none" strike="noStrike" cap="none">
                          <a:solidFill>
                            <a:srgbClr val="FFFFFF"/>
                          </a:solidFill>
                        </a:rPr>
                        <a:t>Data Category</a:t>
                      </a:r>
                      <a:endParaRPr sz="1200"/>
                    </a:p>
                  </a:txBody>
                  <a:tcPr marL="47625" marR="47625" marT="19050" marB="19050" anchor="ctr">
                    <a:lnL w="7150" cap="flat" cmpd="sng">
                      <a:solidFill>
                        <a:srgbClr val="000000">
                          <a:alpha val="0"/>
                        </a:srgbClr>
                      </a:solidFill>
                      <a:prstDash val="solid"/>
                      <a:round/>
                      <a:headEnd type="none" w="sm" len="sm"/>
                      <a:tailEnd type="none" w="sm" len="sm"/>
                    </a:lnL>
                    <a:lnR w="7150" cap="flat" cmpd="sng">
                      <a:solidFill>
                        <a:srgbClr val="000000">
                          <a:alpha val="0"/>
                        </a:srgbClr>
                      </a:solidFill>
                      <a:prstDash val="solid"/>
                      <a:round/>
                      <a:headEnd type="none" w="sm" len="sm"/>
                      <a:tailEnd type="none" w="sm" len="sm"/>
                    </a:lnR>
                    <a:lnT w="7150" cap="flat" cmpd="sng">
                      <a:solidFill>
                        <a:srgbClr val="000000">
                          <a:alpha val="0"/>
                        </a:srgbClr>
                      </a:solidFill>
                      <a:prstDash val="solid"/>
                      <a:round/>
                      <a:headEnd type="none" w="sm" len="sm"/>
                      <a:tailEnd type="none" w="sm" len="sm"/>
                    </a:lnT>
                    <a:lnB w="7150" cap="flat" cmpd="sng">
                      <a:solidFill>
                        <a:srgbClr val="000000">
                          <a:alpha val="0"/>
                        </a:srgbClr>
                      </a:solidFill>
                      <a:prstDash val="solid"/>
                      <a:round/>
                      <a:headEnd type="none" w="sm" len="sm"/>
                      <a:tailEnd type="none" w="sm" len="sm"/>
                    </a:lnB>
                    <a:solidFill>
                      <a:srgbClr val="002D62"/>
                    </a:solidFill>
                  </a:tcPr>
                </a:tc>
                <a:tc>
                  <a:txBody>
                    <a:bodyPr/>
                    <a:lstStyle/>
                    <a:p>
                      <a:pPr marL="0" marR="0" lvl="0" indent="0" algn="l" rtl="0">
                        <a:spcBef>
                          <a:spcPts val="0"/>
                        </a:spcBef>
                        <a:spcAft>
                          <a:spcPts val="0"/>
                        </a:spcAft>
                        <a:buNone/>
                      </a:pPr>
                      <a:r>
                        <a:rPr lang="en" sz="1200" i="0" u="none" strike="noStrike" cap="none">
                          <a:solidFill>
                            <a:srgbClr val="FFFFFF"/>
                          </a:solidFill>
                        </a:rPr>
                        <a:t>Required Fields</a:t>
                      </a:r>
                      <a:endParaRPr sz="1200"/>
                    </a:p>
                  </a:txBody>
                  <a:tcPr marL="47625" marR="47625" marT="19050" marB="19050" anchor="ctr">
                    <a:lnL w="7150" cap="flat" cmpd="sng">
                      <a:solidFill>
                        <a:srgbClr val="000000">
                          <a:alpha val="0"/>
                        </a:srgbClr>
                      </a:solidFill>
                      <a:prstDash val="solid"/>
                      <a:round/>
                      <a:headEnd type="none" w="sm" len="sm"/>
                      <a:tailEnd type="none" w="sm" len="sm"/>
                    </a:lnL>
                    <a:lnR w="7150" cap="flat" cmpd="sng">
                      <a:solidFill>
                        <a:srgbClr val="000000">
                          <a:alpha val="0"/>
                        </a:srgbClr>
                      </a:solidFill>
                      <a:prstDash val="solid"/>
                      <a:round/>
                      <a:headEnd type="none" w="sm" len="sm"/>
                      <a:tailEnd type="none" w="sm" len="sm"/>
                    </a:lnR>
                    <a:lnT w="7150" cap="flat" cmpd="sng">
                      <a:solidFill>
                        <a:srgbClr val="000000">
                          <a:alpha val="0"/>
                        </a:srgbClr>
                      </a:solidFill>
                      <a:prstDash val="solid"/>
                      <a:round/>
                      <a:headEnd type="none" w="sm" len="sm"/>
                      <a:tailEnd type="none" w="sm" len="sm"/>
                    </a:lnT>
                    <a:lnB w="7150" cap="flat" cmpd="sng">
                      <a:solidFill>
                        <a:srgbClr val="000000">
                          <a:alpha val="0"/>
                        </a:srgbClr>
                      </a:solidFill>
                      <a:prstDash val="solid"/>
                      <a:round/>
                      <a:headEnd type="none" w="sm" len="sm"/>
                      <a:tailEnd type="none" w="sm" len="sm"/>
                    </a:lnB>
                    <a:solidFill>
                      <a:srgbClr val="002D62"/>
                    </a:solidFill>
                  </a:tcPr>
                </a:tc>
                <a:tc>
                  <a:txBody>
                    <a:bodyPr/>
                    <a:lstStyle/>
                    <a:p>
                      <a:pPr marL="0" marR="0" lvl="0" indent="0" algn="l" rtl="0">
                        <a:spcBef>
                          <a:spcPts val="0"/>
                        </a:spcBef>
                        <a:spcAft>
                          <a:spcPts val="0"/>
                        </a:spcAft>
                        <a:buNone/>
                      </a:pPr>
                      <a:r>
                        <a:rPr lang="en" sz="1200" i="0" u="none" strike="noStrike" cap="none">
                          <a:solidFill>
                            <a:srgbClr val="FFFFFF"/>
                          </a:solidFill>
                        </a:rPr>
                        <a:t>Impact Logic</a:t>
                      </a:r>
                      <a:endParaRPr sz="1200"/>
                    </a:p>
                  </a:txBody>
                  <a:tcPr marL="47625" marR="47625" marT="19050" marB="19050" anchor="ctr">
                    <a:lnL w="7150" cap="flat" cmpd="sng">
                      <a:solidFill>
                        <a:srgbClr val="000000">
                          <a:alpha val="0"/>
                        </a:srgbClr>
                      </a:solidFill>
                      <a:prstDash val="solid"/>
                      <a:round/>
                      <a:headEnd type="none" w="sm" len="sm"/>
                      <a:tailEnd type="none" w="sm" len="sm"/>
                    </a:lnL>
                    <a:lnR w="7150" cap="flat" cmpd="sng">
                      <a:solidFill>
                        <a:srgbClr val="000000">
                          <a:alpha val="0"/>
                        </a:srgbClr>
                      </a:solidFill>
                      <a:prstDash val="solid"/>
                      <a:round/>
                      <a:headEnd type="none" w="sm" len="sm"/>
                      <a:tailEnd type="none" w="sm" len="sm"/>
                    </a:lnR>
                    <a:lnT w="7150" cap="flat" cmpd="sng">
                      <a:solidFill>
                        <a:srgbClr val="000000">
                          <a:alpha val="0"/>
                        </a:srgbClr>
                      </a:solidFill>
                      <a:prstDash val="solid"/>
                      <a:round/>
                      <a:headEnd type="none" w="sm" len="sm"/>
                      <a:tailEnd type="none" w="sm" len="sm"/>
                    </a:lnT>
                    <a:lnB w="7150" cap="flat" cmpd="sng">
                      <a:solidFill>
                        <a:srgbClr val="000000">
                          <a:alpha val="0"/>
                        </a:srgbClr>
                      </a:solidFill>
                      <a:prstDash val="solid"/>
                      <a:round/>
                      <a:headEnd type="none" w="sm" len="sm"/>
                      <a:tailEnd type="none" w="sm" len="sm"/>
                    </a:lnB>
                    <a:solidFill>
                      <a:srgbClr val="002D62"/>
                    </a:solidFill>
                  </a:tcPr>
                </a:tc>
                <a:extLst>
                  <a:ext uri="{0D108BD9-81ED-4DB2-BD59-A6C34878D82A}">
                    <a16:rowId xmlns:a16="http://schemas.microsoft.com/office/drawing/2014/main" val="10000"/>
                  </a:ext>
                </a:extLst>
              </a:tr>
              <a:tr h="367900">
                <a:tc>
                  <a:txBody>
                    <a:bodyPr/>
                    <a:lstStyle/>
                    <a:p>
                      <a:pPr marL="0" marR="0" lvl="0" indent="0" algn="l" rtl="0">
                        <a:spcBef>
                          <a:spcPts val="0"/>
                        </a:spcBef>
                        <a:spcAft>
                          <a:spcPts val="0"/>
                        </a:spcAft>
                        <a:buNone/>
                      </a:pPr>
                      <a:r>
                        <a:rPr lang="en" sz="1200" i="0" u="none" strike="noStrike" cap="none">
                          <a:solidFill>
                            <a:srgbClr val="334155"/>
                          </a:solidFill>
                        </a:rPr>
                        <a:t>Employment</a:t>
                      </a:r>
                      <a:endParaRPr sz="1200"/>
                    </a:p>
                  </a:txBody>
                  <a:tcPr marL="47625" marR="47625" marT="19050" marB="19050" anchor="ctr">
                    <a:lnL w="7150" cap="flat" cmpd="sng">
                      <a:solidFill>
                        <a:srgbClr val="000000">
                          <a:alpha val="0"/>
                        </a:srgbClr>
                      </a:solidFill>
                      <a:prstDash val="solid"/>
                      <a:round/>
                      <a:headEnd type="none" w="sm" len="sm"/>
                      <a:tailEnd type="none" w="sm" len="sm"/>
                    </a:lnL>
                    <a:lnR w="7150" cap="flat" cmpd="sng">
                      <a:solidFill>
                        <a:srgbClr val="000000">
                          <a:alpha val="0"/>
                        </a:srgbClr>
                      </a:solidFill>
                      <a:prstDash val="solid"/>
                      <a:round/>
                      <a:headEnd type="none" w="sm" len="sm"/>
                      <a:tailEnd type="none" w="sm" len="sm"/>
                    </a:lnR>
                    <a:lnT w="7150" cap="flat" cmpd="sng">
                      <a:solidFill>
                        <a:srgbClr val="000000">
                          <a:alpha val="0"/>
                        </a:srgbClr>
                      </a:solidFill>
                      <a:prstDash val="solid"/>
                      <a:round/>
                      <a:headEnd type="none" w="sm" len="sm"/>
                      <a:tailEnd type="none" w="sm" len="sm"/>
                    </a:lnT>
                    <a:lnB w="7150"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None/>
                      </a:pPr>
                      <a:r>
                        <a:rPr lang="en" sz="1200" i="0" u="none" strike="noStrike" cap="none">
                          <a:solidFill>
                            <a:srgbClr val="334155"/>
                          </a:solidFill>
                        </a:rPr>
                        <a:t>Full-Time &amp; Part-Time Employees</a:t>
                      </a:r>
                      <a:endParaRPr sz="1200"/>
                    </a:p>
                  </a:txBody>
                  <a:tcPr marL="47625" marR="47625" marT="19050" marB="19050" anchor="ctr">
                    <a:lnL w="7150" cap="flat" cmpd="sng">
                      <a:solidFill>
                        <a:srgbClr val="000000">
                          <a:alpha val="0"/>
                        </a:srgbClr>
                      </a:solidFill>
                      <a:prstDash val="solid"/>
                      <a:round/>
                      <a:headEnd type="none" w="sm" len="sm"/>
                      <a:tailEnd type="none" w="sm" len="sm"/>
                    </a:lnL>
                    <a:lnR w="7150" cap="flat" cmpd="sng">
                      <a:solidFill>
                        <a:srgbClr val="000000">
                          <a:alpha val="0"/>
                        </a:srgbClr>
                      </a:solidFill>
                      <a:prstDash val="solid"/>
                      <a:round/>
                      <a:headEnd type="none" w="sm" len="sm"/>
                      <a:tailEnd type="none" w="sm" len="sm"/>
                    </a:lnR>
                    <a:lnT w="7150" cap="flat" cmpd="sng">
                      <a:solidFill>
                        <a:srgbClr val="000000">
                          <a:alpha val="0"/>
                        </a:srgbClr>
                      </a:solidFill>
                      <a:prstDash val="solid"/>
                      <a:round/>
                      <a:headEnd type="none" w="sm" len="sm"/>
                      <a:tailEnd type="none" w="sm" len="sm"/>
                    </a:lnT>
                    <a:lnB w="7150"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None/>
                      </a:pPr>
                      <a:r>
                        <a:rPr lang="en" sz="1200" i="0" u="none" strike="noStrike" cap="none">
                          <a:solidFill>
                            <a:srgbClr val="334155"/>
                          </a:solidFill>
                        </a:rPr>
                        <a:t>FTE sum must be ≥ 1 for "In Business"</a:t>
                      </a:r>
                      <a:endParaRPr sz="1200"/>
                    </a:p>
                  </a:txBody>
                  <a:tcPr marL="47625" marR="47625" marT="19050" marB="19050" anchor="ctr">
                    <a:lnL w="7150" cap="flat" cmpd="sng">
                      <a:solidFill>
                        <a:srgbClr val="000000">
                          <a:alpha val="0"/>
                        </a:srgbClr>
                      </a:solidFill>
                      <a:prstDash val="solid"/>
                      <a:round/>
                      <a:headEnd type="none" w="sm" len="sm"/>
                      <a:tailEnd type="none" w="sm" len="sm"/>
                    </a:lnL>
                    <a:lnR w="7150" cap="flat" cmpd="sng">
                      <a:solidFill>
                        <a:srgbClr val="000000">
                          <a:alpha val="0"/>
                        </a:srgbClr>
                      </a:solidFill>
                      <a:prstDash val="solid"/>
                      <a:round/>
                      <a:headEnd type="none" w="sm" len="sm"/>
                      <a:tailEnd type="none" w="sm" len="sm"/>
                    </a:lnR>
                    <a:lnT w="7150" cap="flat" cmpd="sng">
                      <a:solidFill>
                        <a:srgbClr val="000000">
                          <a:alpha val="0"/>
                        </a:srgbClr>
                      </a:solidFill>
                      <a:prstDash val="solid"/>
                      <a:round/>
                      <a:headEnd type="none" w="sm" len="sm"/>
                      <a:tailEnd type="none" w="sm" len="sm"/>
                    </a:lnT>
                    <a:lnB w="7150" cap="flat" cmpd="sng">
                      <a:solidFill>
                        <a:srgbClr val="000000">
                          <a:alpha val="0"/>
                        </a:srgbClr>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367900">
                <a:tc>
                  <a:txBody>
                    <a:bodyPr/>
                    <a:lstStyle/>
                    <a:p>
                      <a:pPr marL="0" marR="0" lvl="0" indent="0" algn="l" rtl="0">
                        <a:spcBef>
                          <a:spcPts val="0"/>
                        </a:spcBef>
                        <a:spcAft>
                          <a:spcPts val="0"/>
                        </a:spcAft>
                        <a:buNone/>
                      </a:pPr>
                      <a:r>
                        <a:rPr lang="en" sz="1200" i="0" u="none" strike="noStrike" cap="none">
                          <a:solidFill>
                            <a:srgbClr val="334155"/>
                          </a:solidFill>
                        </a:rPr>
                        <a:t>Financials</a:t>
                      </a:r>
                      <a:endParaRPr sz="1200"/>
                    </a:p>
                  </a:txBody>
                  <a:tcPr marL="47625" marR="47625" marT="19050" marB="19050" anchor="ctr">
                    <a:lnL w="7150" cap="flat" cmpd="sng">
                      <a:solidFill>
                        <a:srgbClr val="000000">
                          <a:alpha val="0"/>
                        </a:srgbClr>
                      </a:solidFill>
                      <a:prstDash val="solid"/>
                      <a:round/>
                      <a:headEnd type="none" w="sm" len="sm"/>
                      <a:tailEnd type="none" w="sm" len="sm"/>
                    </a:lnL>
                    <a:lnR w="7150" cap="flat" cmpd="sng">
                      <a:solidFill>
                        <a:srgbClr val="000000">
                          <a:alpha val="0"/>
                        </a:srgbClr>
                      </a:solidFill>
                      <a:prstDash val="solid"/>
                      <a:round/>
                      <a:headEnd type="none" w="sm" len="sm"/>
                      <a:tailEnd type="none" w="sm" len="sm"/>
                    </a:lnR>
                    <a:lnT w="7150" cap="flat" cmpd="sng">
                      <a:solidFill>
                        <a:srgbClr val="000000">
                          <a:alpha val="0"/>
                        </a:srgbClr>
                      </a:solidFill>
                      <a:prstDash val="solid"/>
                      <a:round/>
                      <a:headEnd type="none" w="sm" len="sm"/>
                      <a:tailEnd type="none" w="sm" len="sm"/>
                    </a:lnT>
                    <a:lnB w="7150"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None/>
                      </a:pPr>
                      <a:r>
                        <a:rPr lang="en" sz="1200" i="0" u="none" strike="noStrike" cap="none">
                          <a:solidFill>
                            <a:srgbClr val="334155"/>
                          </a:solidFill>
                        </a:rPr>
                        <a:t>Annual Revenue &amp; Annual Profits/Loss</a:t>
                      </a:r>
                      <a:endParaRPr sz="1200"/>
                    </a:p>
                  </a:txBody>
                  <a:tcPr marL="47625" marR="47625" marT="19050" marB="19050" anchor="ctr">
                    <a:lnL w="7150" cap="flat" cmpd="sng">
                      <a:solidFill>
                        <a:srgbClr val="000000">
                          <a:alpha val="0"/>
                        </a:srgbClr>
                      </a:solidFill>
                      <a:prstDash val="solid"/>
                      <a:round/>
                      <a:headEnd type="none" w="sm" len="sm"/>
                      <a:tailEnd type="none" w="sm" len="sm"/>
                    </a:lnL>
                    <a:lnR w="7150" cap="flat" cmpd="sng">
                      <a:solidFill>
                        <a:srgbClr val="000000">
                          <a:alpha val="0"/>
                        </a:srgbClr>
                      </a:solidFill>
                      <a:prstDash val="solid"/>
                      <a:round/>
                      <a:headEnd type="none" w="sm" len="sm"/>
                      <a:tailEnd type="none" w="sm" len="sm"/>
                    </a:lnR>
                    <a:lnT w="7150" cap="flat" cmpd="sng">
                      <a:solidFill>
                        <a:srgbClr val="000000">
                          <a:alpha val="0"/>
                        </a:srgbClr>
                      </a:solidFill>
                      <a:prstDash val="solid"/>
                      <a:round/>
                      <a:headEnd type="none" w="sm" len="sm"/>
                      <a:tailEnd type="none" w="sm" len="sm"/>
                    </a:lnT>
                    <a:lnB w="7150"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None/>
                      </a:pPr>
                      <a:r>
                        <a:rPr lang="en" sz="1200" i="0" u="none" strike="noStrike" cap="none">
                          <a:solidFill>
                            <a:srgbClr val="334155"/>
                          </a:solidFill>
                        </a:rPr>
                        <a:t>Pre-populated from Business record</a:t>
                      </a:r>
                      <a:endParaRPr sz="1200"/>
                    </a:p>
                  </a:txBody>
                  <a:tcPr marL="47625" marR="47625" marT="19050" marB="19050" anchor="ctr">
                    <a:lnL w="7150" cap="flat" cmpd="sng">
                      <a:solidFill>
                        <a:srgbClr val="000000">
                          <a:alpha val="0"/>
                        </a:srgbClr>
                      </a:solidFill>
                      <a:prstDash val="solid"/>
                      <a:round/>
                      <a:headEnd type="none" w="sm" len="sm"/>
                      <a:tailEnd type="none" w="sm" len="sm"/>
                    </a:lnL>
                    <a:lnR w="7150" cap="flat" cmpd="sng">
                      <a:solidFill>
                        <a:srgbClr val="000000">
                          <a:alpha val="0"/>
                        </a:srgbClr>
                      </a:solidFill>
                      <a:prstDash val="solid"/>
                      <a:round/>
                      <a:headEnd type="none" w="sm" len="sm"/>
                      <a:tailEnd type="none" w="sm" len="sm"/>
                    </a:lnR>
                    <a:lnT w="7150" cap="flat" cmpd="sng">
                      <a:solidFill>
                        <a:srgbClr val="000000">
                          <a:alpha val="0"/>
                        </a:srgbClr>
                      </a:solidFill>
                      <a:prstDash val="solid"/>
                      <a:round/>
                      <a:headEnd type="none" w="sm" len="sm"/>
                      <a:tailEnd type="none" w="sm" len="sm"/>
                    </a:lnT>
                    <a:lnB w="7150" cap="flat" cmpd="sng">
                      <a:solidFill>
                        <a:srgbClr val="000000">
                          <a:alpha val="0"/>
                        </a:srgbClr>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367925">
                <a:tc>
                  <a:txBody>
                    <a:bodyPr/>
                    <a:lstStyle/>
                    <a:p>
                      <a:pPr marL="0" marR="0" lvl="0" indent="0" algn="l" rtl="0">
                        <a:spcBef>
                          <a:spcPts val="0"/>
                        </a:spcBef>
                        <a:spcAft>
                          <a:spcPts val="0"/>
                        </a:spcAft>
                        <a:buNone/>
                      </a:pPr>
                      <a:r>
                        <a:rPr lang="en" sz="1200">
                          <a:solidFill>
                            <a:srgbClr val="334155"/>
                          </a:solidFill>
                        </a:rPr>
                        <a:t>Int’l Trade</a:t>
                      </a:r>
                      <a:endParaRPr sz="1200"/>
                    </a:p>
                  </a:txBody>
                  <a:tcPr marL="47625" marR="47625" marT="19050" marB="19050" anchor="ctr">
                    <a:lnL w="7150" cap="flat" cmpd="sng">
                      <a:solidFill>
                        <a:srgbClr val="000000">
                          <a:alpha val="0"/>
                        </a:srgbClr>
                      </a:solidFill>
                      <a:prstDash val="solid"/>
                      <a:round/>
                      <a:headEnd type="none" w="sm" len="sm"/>
                      <a:tailEnd type="none" w="sm" len="sm"/>
                    </a:lnL>
                    <a:lnR w="7150" cap="flat" cmpd="sng">
                      <a:solidFill>
                        <a:srgbClr val="000000">
                          <a:alpha val="0"/>
                        </a:srgbClr>
                      </a:solidFill>
                      <a:prstDash val="solid"/>
                      <a:round/>
                      <a:headEnd type="none" w="sm" len="sm"/>
                      <a:tailEnd type="none" w="sm" len="sm"/>
                    </a:lnR>
                    <a:lnT w="7150" cap="flat" cmpd="sng">
                      <a:solidFill>
                        <a:srgbClr val="000000">
                          <a:alpha val="0"/>
                        </a:srgbClr>
                      </a:solidFill>
                      <a:prstDash val="solid"/>
                      <a:round/>
                      <a:headEnd type="none" w="sm" len="sm"/>
                      <a:tailEnd type="none" w="sm" len="sm"/>
                    </a:lnT>
                    <a:lnB w="7150"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None/>
                      </a:pPr>
                      <a:r>
                        <a:rPr lang="en" sz="1200" i="0" u="none" strike="noStrike" cap="none">
                          <a:solidFill>
                            <a:srgbClr val="334155"/>
                          </a:solidFill>
                        </a:rPr>
                        <a:t>Exporting Status &amp; Destination Countries</a:t>
                      </a:r>
                      <a:endParaRPr sz="1200"/>
                    </a:p>
                  </a:txBody>
                  <a:tcPr marL="47625" marR="47625" marT="19050" marB="19050" anchor="ctr">
                    <a:lnL w="7150" cap="flat" cmpd="sng">
                      <a:solidFill>
                        <a:srgbClr val="000000">
                          <a:alpha val="0"/>
                        </a:srgbClr>
                      </a:solidFill>
                      <a:prstDash val="solid"/>
                      <a:round/>
                      <a:headEnd type="none" w="sm" len="sm"/>
                      <a:tailEnd type="none" w="sm" len="sm"/>
                    </a:lnL>
                    <a:lnR w="7150" cap="flat" cmpd="sng">
                      <a:solidFill>
                        <a:srgbClr val="000000">
                          <a:alpha val="0"/>
                        </a:srgbClr>
                      </a:solidFill>
                      <a:prstDash val="solid"/>
                      <a:round/>
                      <a:headEnd type="none" w="sm" len="sm"/>
                      <a:tailEnd type="none" w="sm" len="sm"/>
                    </a:lnR>
                    <a:lnT w="7150" cap="flat" cmpd="sng">
                      <a:solidFill>
                        <a:srgbClr val="000000">
                          <a:alpha val="0"/>
                        </a:srgbClr>
                      </a:solidFill>
                      <a:prstDash val="solid"/>
                      <a:round/>
                      <a:headEnd type="none" w="sm" len="sm"/>
                      <a:tailEnd type="none" w="sm" len="sm"/>
                    </a:lnT>
                    <a:lnB w="7150"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None/>
                      </a:pPr>
                      <a:r>
                        <a:rPr lang="en" sz="1200" i="0" u="none" strike="noStrike" cap="none">
                          <a:solidFill>
                            <a:srgbClr val="334155"/>
                          </a:solidFill>
                        </a:rPr>
                        <a:t>Triggers additional screens if destination changes</a:t>
                      </a:r>
                      <a:endParaRPr sz="1200"/>
                    </a:p>
                  </a:txBody>
                  <a:tcPr marL="47625" marR="47625" marT="19050" marB="19050" anchor="ctr">
                    <a:lnL w="7150" cap="flat" cmpd="sng">
                      <a:solidFill>
                        <a:srgbClr val="000000">
                          <a:alpha val="0"/>
                        </a:srgbClr>
                      </a:solidFill>
                      <a:prstDash val="solid"/>
                      <a:round/>
                      <a:headEnd type="none" w="sm" len="sm"/>
                      <a:tailEnd type="none" w="sm" len="sm"/>
                    </a:lnL>
                    <a:lnR w="7150" cap="flat" cmpd="sng">
                      <a:solidFill>
                        <a:srgbClr val="000000">
                          <a:alpha val="0"/>
                        </a:srgbClr>
                      </a:solidFill>
                      <a:prstDash val="solid"/>
                      <a:round/>
                      <a:headEnd type="none" w="sm" len="sm"/>
                      <a:tailEnd type="none" w="sm" len="sm"/>
                    </a:lnR>
                    <a:lnT w="7150" cap="flat" cmpd="sng">
                      <a:solidFill>
                        <a:srgbClr val="000000">
                          <a:alpha val="0"/>
                        </a:srgbClr>
                      </a:solidFill>
                      <a:prstDash val="solid"/>
                      <a:round/>
                      <a:headEnd type="none" w="sm" len="sm"/>
                      <a:tailEnd type="none" w="sm" len="sm"/>
                    </a:lnT>
                    <a:lnB w="7150" cap="flat" cmpd="sng">
                      <a:solidFill>
                        <a:srgbClr val="000000">
                          <a:alpha val="0"/>
                        </a:srgbClr>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bl>
          </a:graphicData>
        </a:graphic>
      </p:graphicFrame>
      <p:sp>
        <p:nvSpPr>
          <p:cNvPr id="239" name="Google Shape;239;p31"/>
          <p:cNvSpPr/>
          <p:nvPr/>
        </p:nvSpPr>
        <p:spPr>
          <a:xfrm>
            <a:off x="571500" y="3311128"/>
            <a:ext cx="1520400" cy="7200"/>
          </a:xfrm>
          <a:prstGeom prst="rect">
            <a:avLst/>
          </a:prstGeom>
          <a:solidFill>
            <a:srgbClr val="E2E8F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dk1"/>
              </a:solidFill>
              <a:latin typeface="Calibri"/>
              <a:ea typeface="Calibri"/>
              <a:cs typeface="Calibri"/>
              <a:sym typeface="Calibri"/>
            </a:endParaRPr>
          </a:p>
        </p:txBody>
      </p:sp>
      <p:sp>
        <p:nvSpPr>
          <p:cNvPr id="240" name="Google Shape;240;p31"/>
          <p:cNvSpPr/>
          <p:nvPr/>
        </p:nvSpPr>
        <p:spPr>
          <a:xfrm>
            <a:off x="2091779" y="3311128"/>
            <a:ext cx="3002700" cy="7200"/>
          </a:xfrm>
          <a:prstGeom prst="rect">
            <a:avLst/>
          </a:prstGeom>
          <a:solidFill>
            <a:srgbClr val="E2E8F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dk1"/>
              </a:solidFill>
              <a:latin typeface="Calibri"/>
              <a:ea typeface="Calibri"/>
              <a:cs typeface="Calibri"/>
              <a:sym typeface="Calibri"/>
            </a:endParaRPr>
          </a:p>
        </p:txBody>
      </p:sp>
      <p:sp>
        <p:nvSpPr>
          <p:cNvPr id="241" name="Google Shape;241;p31"/>
          <p:cNvSpPr/>
          <p:nvPr/>
        </p:nvSpPr>
        <p:spPr>
          <a:xfrm>
            <a:off x="5094498" y="3311128"/>
            <a:ext cx="3478200" cy="7200"/>
          </a:xfrm>
          <a:prstGeom prst="rect">
            <a:avLst/>
          </a:prstGeom>
          <a:solidFill>
            <a:srgbClr val="E2E8F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dk1"/>
              </a:solidFill>
              <a:latin typeface="Calibri"/>
              <a:ea typeface="Calibri"/>
              <a:cs typeface="Calibri"/>
              <a:sym typeface="Calibri"/>
            </a:endParaRPr>
          </a:p>
        </p:txBody>
      </p:sp>
      <p:sp>
        <p:nvSpPr>
          <p:cNvPr id="242" name="Google Shape;242;p31"/>
          <p:cNvSpPr/>
          <p:nvPr/>
        </p:nvSpPr>
        <p:spPr>
          <a:xfrm>
            <a:off x="571500" y="3668315"/>
            <a:ext cx="1520400" cy="7200"/>
          </a:xfrm>
          <a:prstGeom prst="rect">
            <a:avLst/>
          </a:prstGeom>
          <a:solidFill>
            <a:srgbClr val="E2E8F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dk1"/>
              </a:solidFill>
              <a:latin typeface="Calibri"/>
              <a:ea typeface="Calibri"/>
              <a:cs typeface="Calibri"/>
              <a:sym typeface="Calibri"/>
            </a:endParaRPr>
          </a:p>
        </p:txBody>
      </p:sp>
      <p:sp>
        <p:nvSpPr>
          <p:cNvPr id="243" name="Google Shape;243;p31"/>
          <p:cNvSpPr/>
          <p:nvPr/>
        </p:nvSpPr>
        <p:spPr>
          <a:xfrm>
            <a:off x="2091779" y="3668315"/>
            <a:ext cx="3002700" cy="7200"/>
          </a:xfrm>
          <a:prstGeom prst="rect">
            <a:avLst/>
          </a:prstGeom>
          <a:solidFill>
            <a:srgbClr val="E2E8F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dk1"/>
              </a:solidFill>
              <a:latin typeface="Calibri"/>
              <a:ea typeface="Calibri"/>
              <a:cs typeface="Calibri"/>
              <a:sym typeface="Calibri"/>
            </a:endParaRPr>
          </a:p>
        </p:txBody>
      </p:sp>
      <p:sp>
        <p:nvSpPr>
          <p:cNvPr id="244" name="Google Shape;244;p31"/>
          <p:cNvSpPr/>
          <p:nvPr/>
        </p:nvSpPr>
        <p:spPr>
          <a:xfrm>
            <a:off x="5094498" y="3668315"/>
            <a:ext cx="3478200" cy="7200"/>
          </a:xfrm>
          <a:prstGeom prst="rect">
            <a:avLst/>
          </a:prstGeom>
          <a:solidFill>
            <a:srgbClr val="E2E8F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dk1"/>
              </a:solidFill>
              <a:latin typeface="Calibri"/>
              <a:ea typeface="Calibri"/>
              <a:cs typeface="Calibri"/>
              <a:sym typeface="Calibri"/>
            </a:endParaRPr>
          </a:p>
        </p:txBody>
      </p:sp>
      <p:sp>
        <p:nvSpPr>
          <p:cNvPr id="245" name="Google Shape;245;p31"/>
          <p:cNvSpPr/>
          <p:nvPr/>
        </p:nvSpPr>
        <p:spPr>
          <a:xfrm>
            <a:off x="571500" y="4025503"/>
            <a:ext cx="1520400" cy="7200"/>
          </a:xfrm>
          <a:prstGeom prst="rect">
            <a:avLst/>
          </a:prstGeom>
          <a:solidFill>
            <a:srgbClr val="E2E8F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dk1"/>
              </a:solidFill>
              <a:latin typeface="Calibri"/>
              <a:ea typeface="Calibri"/>
              <a:cs typeface="Calibri"/>
              <a:sym typeface="Calibri"/>
            </a:endParaRPr>
          </a:p>
        </p:txBody>
      </p:sp>
      <p:sp>
        <p:nvSpPr>
          <p:cNvPr id="246" name="Google Shape;246;p31"/>
          <p:cNvSpPr/>
          <p:nvPr/>
        </p:nvSpPr>
        <p:spPr>
          <a:xfrm>
            <a:off x="2091779" y="4025503"/>
            <a:ext cx="3002700" cy="7200"/>
          </a:xfrm>
          <a:prstGeom prst="rect">
            <a:avLst/>
          </a:prstGeom>
          <a:solidFill>
            <a:srgbClr val="E2E8F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dk1"/>
              </a:solidFill>
              <a:latin typeface="Calibri"/>
              <a:ea typeface="Calibri"/>
              <a:cs typeface="Calibri"/>
              <a:sym typeface="Calibri"/>
            </a:endParaRPr>
          </a:p>
        </p:txBody>
      </p:sp>
      <p:sp>
        <p:nvSpPr>
          <p:cNvPr id="247" name="Google Shape;247;p31"/>
          <p:cNvSpPr/>
          <p:nvPr/>
        </p:nvSpPr>
        <p:spPr>
          <a:xfrm>
            <a:off x="5094498" y="4025503"/>
            <a:ext cx="3478200" cy="7200"/>
          </a:xfrm>
          <a:prstGeom prst="rect">
            <a:avLst/>
          </a:prstGeom>
          <a:solidFill>
            <a:srgbClr val="E2E8F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dk1"/>
              </a:solidFill>
              <a:latin typeface="Calibri"/>
              <a:ea typeface="Calibri"/>
              <a:cs typeface="Calibri"/>
              <a:sym typeface="Calibri"/>
            </a:endParaRPr>
          </a:p>
        </p:txBody>
      </p:sp>
      <p:sp>
        <p:nvSpPr>
          <p:cNvPr id="248" name="Google Shape;248;p31"/>
          <p:cNvSpPr txBox="1"/>
          <p:nvPr/>
        </p:nvSpPr>
        <p:spPr>
          <a:xfrm>
            <a:off x="714375" y="494545"/>
            <a:ext cx="8250900" cy="3849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 sz="2500" i="0" u="none" strike="noStrike" cap="none">
                <a:solidFill>
                  <a:srgbClr val="002D62"/>
                </a:solidFill>
                <a:latin typeface="Antonio SemiBold"/>
                <a:ea typeface="Antonio SemiBold"/>
                <a:cs typeface="Antonio SemiBold"/>
                <a:sym typeface="Antonio SemiBold"/>
              </a:rPr>
              <a:t>Synchronized Business Information</a:t>
            </a:r>
            <a:endParaRPr sz="1100">
              <a:latin typeface="Antonio"/>
              <a:ea typeface="Antonio"/>
              <a:cs typeface="Antonio"/>
              <a:sym typeface="Antonio"/>
            </a:endParaRPr>
          </a:p>
        </p:txBody>
      </p:sp>
      <p:sp>
        <p:nvSpPr>
          <p:cNvPr id="249" name="Google Shape;249;p31"/>
          <p:cNvSpPr/>
          <p:nvPr/>
        </p:nvSpPr>
        <p:spPr>
          <a:xfrm>
            <a:off x="571500" y="428625"/>
            <a:ext cx="57000" cy="464400"/>
          </a:xfrm>
          <a:prstGeom prst="rect">
            <a:avLst/>
          </a:prstGeom>
          <a:solidFill>
            <a:srgbClr val="D1124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53"/>
        <p:cNvGrpSpPr/>
        <p:nvPr/>
      </p:nvGrpSpPr>
      <p:grpSpPr>
        <a:xfrm>
          <a:off x="0" y="0"/>
          <a:ext cx="0" cy="0"/>
          <a:chOff x="0" y="0"/>
          <a:chExt cx="0" cy="0"/>
        </a:xfrm>
      </p:grpSpPr>
      <p:sp>
        <p:nvSpPr>
          <p:cNvPr id="254" name="Google Shape;254;p32"/>
          <p:cNvSpPr txBox="1"/>
          <p:nvPr/>
        </p:nvSpPr>
        <p:spPr>
          <a:xfrm>
            <a:off x="714375" y="489836"/>
            <a:ext cx="3450300" cy="3849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 sz="2500" i="0" u="none" strike="noStrike" cap="none">
                <a:solidFill>
                  <a:srgbClr val="002D62"/>
                </a:solidFill>
                <a:latin typeface="Antonio SemiBold"/>
                <a:ea typeface="Antonio SemiBold"/>
                <a:cs typeface="Antonio SemiBold"/>
                <a:sym typeface="Antonio SemiBold"/>
              </a:rPr>
              <a:t>Data Integrity</a:t>
            </a:r>
            <a:endParaRPr sz="1100">
              <a:latin typeface="Antonio"/>
              <a:ea typeface="Antonio"/>
              <a:cs typeface="Antonio"/>
              <a:sym typeface="Antonio"/>
            </a:endParaRPr>
          </a:p>
        </p:txBody>
      </p:sp>
      <p:sp>
        <p:nvSpPr>
          <p:cNvPr id="255" name="Google Shape;255;p32"/>
          <p:cNvSpPr/>
          <p:nvPr/>
        </p:nvSpPr>
        <p:spPr>
          <a:xfrm>
            <a:off x="571500" y="428625"/>
            <a:ext cx="57000" cy="464400"/>
          </a:xfrm>
          <a:prstGeom prst="rect">
            <a:avLst/>
          </a:prstGeom>
          <a:solidFill>
            <a:srgbClr val="D1124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dk1"/>
              </a:solidFill>
              <a:latin typeface="Calibri"/>
              <a:ea typeface="Calibri"/>
              <a:cs typeface="Calibri"/>
              <a:sym typeface="Calibri"/>
            </a:endParaRPr>
          </a:p>
        </p:txBody>
      </p:sp>
      <p:sp>
        <p:nvSpPr>
          <p:cNvPr id="256" name="Google Shape;256;p32"/>
          <p:cNvSpPr txBox="1"/>
          <p:nvPr/>
        </p:nvSpPr>
        <p:spPr>
          <a:xfrm>
            <a:off x="571500" y="1178719"/>
            <a:ext cx="3600600" cy="246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 sz="1600" b="1" i="0" u="none" strike="noStrike" cap="none">
                <a:solidFill>
                  <a:srgbClr val="002D62"/>
                </a:solidFill>
                <a:latin typeface="Calibri"/>
                <a:ea typeface="Calibri"/>
                <a:cs typeface="Calibri"/>
                <a:sym typeface="Calibri"/>
              </a:rPr>
              <a:t>Mandatory Validations</a:t>
            </a:r>
            <a:endParaRPr sz="1100">
              <a:latin typeface="Calibri"/>
              <a:ea typeface="Calibri"/>
              <a:cs typeface="Calibri"/>
              <a:sym typeface="Calibri"/>
            </a:endParaRPr>
          </a:p>
        </p:txBody>
      </p:sp>
      <p:sp>
        <p:nvSpPr>
          <p:cNvPr id="257" name="Google Shape;257;p32"/>
          <p:cNvSpPr txBox="1"/>
          <p:nvPr/>
        </p:nvSpPr>
        <p:spPr>
          <a:xfrm>
            <a:off x="571500" y="1585913"/>
            <a:ext cx="3429000" cy="4803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 sz="1200" i="0" u="none" strike="noStrike" cap="none">
                <a:solidFill>
                  <a:srgbClr val="475569"/>
                </a:solidFill>
                <a:latin typeface="Calibri"/>
                <a:ea typeface="Calibri"/>
                <a:cs typeface="Calibri"/>
                <a:sym typeface="Calibri"/>
              </a:rPr>
              <a:t>If a business is marked as "In Business" but lacks valid data, the system forces correction in these fields:</a:t>
            </a:r>
            <a:endParaRPr sz="1200">
              <a:latin typeface="Calibri"/>
              <a:ea typeface="Calibri"/>
              <a:cs typeface="Calibri"/>
              <a:sym typeface="Calibri"/>
            </a:endParaRPr>
          </a:p>
        </p:txBody>
      </p:sp>
      <p:sp>
        <p:nvSpPr>
          <p:cNvPr id="258" name="Google Shape;258;p32"/>
          <p:cNvSpPr txBox="1"/>
          <p:nvPr/>
        </p:nvSpPr>
        <p:spPr>
          <a:xfrm>
            <a:off x="571500" y="3871913"/>
            <a:ext cx="3429000" cy="4803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 sz="1200" i="0" u="none" strike="noStrike" cap="none">
                <a:solidFill>
                  <a:srgbClr val="475569"/>
                </a:solidFill>
                <a:latin typeface="Calibri"/>
                <a:ea typeface="Calibri"/>
                <a:cs typeface="Calibri"/>
                <a:sym typeface="Calibri"/>
              </a:rPr>
              <a:t>This prevents "orphaned" or invalid industry data in SBA reporting.</a:t>
            </a:r>
            <a:endParaRPr sz="1200">
              <a:latin typeface="Calibri"/>
              <a:ea typeface="Calibri"/>
              <a:cs typeface="Calibri"/>
              <a:sym typeface="Calibri"/>
            </a:endParaRPr>
          </a:p>
        </p:txBody>
      </p:sp>
      <p:sp>
        <p:nvSpPr>
          <p:cNvPr id="259" name="Google Shape;259;p32"/>
          <p:cNvSpPr txBox="1"/>
          <p:nvPr/>
        </p:nvSpPr>
        <p:spPr>
          <a:xfrm>
            <a:off x="857250" y="2157413"/>
            <a:ext cx="3143400" cy="1848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 sz="1200" i="0" u="none" strike="noStrike" cap="none">
                <a:solidFill>
                  <a:srgbClr val="475569"/>
                </a:solidFill>
                <a:latin typeface="Calibri"/>
                <a:ea typeface="Calibri"/>
                <a:cs typeface="Calibri"/>
                <a:sym typeface="Calibri"/>
              </a:rPr>
              <a:t>Organizational Structure</a:t>
            </a:r>
            <a:endParaRPr sz="1200">
              <a:latin typeface="Calibri"/>
              <a:ea typeface="Calibri"/>
              <a:cs typeface="Calibri"/>
              <a:sym typeface="Calibri"/>
            </a:endParaRPr>
          </a:p>
        </p:txBody>
      </p:sp>
      <p:sp>
        <p:nvSpPr>
          <p:cNvPr id="260" name="Google Shape;260;p32"/>
          <p:cNvSpPr txBox="1"/>
          <p:nvPr/>
        </p:nvSpPr>
        <p:spPr>
          <a:xfrm>
            <a:off x="857250" y="2528888"/>
            <a:ext cx="3143400" cy="1848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 sz="1200" i="0" u="none" strike="noStrike" cap="none">
                <a:solidFill>
                  <a:srgbClr val="475569"/>
                </a:solidFill>
                <a:latin typeface="Calibri"/>
                <a:ea typeface="Calibri"/>
                <a:cs typeface="Calibri"/>
                <a:sym typeface="Calibri"/>
              </a:rPr>
              <a:t>Business Type</a:t>
            </a:r>
            <a:endParaRPr sz="1200">
              <a:latin typeface="Calibri"/>
              <a:ea typeface="Calibri"/>
              <a:cs typeface="Calibri"/>
              <a:sym typeface="Calibri"/>
            </a:endParaRPr>
          </a:p>
        </p:txBody>
      </p:sp>
      <p:sp>
        <p:nvSpPr>
          <p:cNvPr id="261" name="Google Shape;261;p32"/>
          <p:cNvSpPr txBox="1"/>
          <p:nvPr/>
        </p:nvSpPr>
        <p:spPr>
          <a:xfrm>
            <a:off x="857250" y="2900363"/>
            <a:ext cx="3143400" cy="1848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 sz="1200" i="0" u="none" strike="noStrike" cap="none">
                <a:solidFill>
                  <a:srgbClr val="475569"/>
                </a:solidFill>
                <a:latin typeface="Calibri"/>
                <a:ea typeface="Calibri"/>
                <a:cs typeface="Calibri"/>
                <a:sym typeface="Calibri"/>
              </a:rPr>
              <a:t>Percentage of Female Ownership</a:t>
            </a:r>
            <a:endParaRPr sz="1200">
              <a:latin typeface="Calibri"/>
              <a:ea typeface="Calibri"/>
              <a:cs typeface="Calibri"/>
              <a:sym typeface="Calibri"/>
            </a:endParaRPr>
          </a:p>
        </p:txBody>
      </p:sp>
      <p:sp>
        <p:nvSpPr>
          <p:cNvPr id="262" name="Google Shape;262;p32"/>
          <p:cNvSpPr txBox="1"/>
          <p:nvPr/>
        </p:nvSpPr>
        <p:spPr>
          <a:xfrm>
            <a:off x="857250" y="3271838"/>
            <a:ext cx="3143400" cy="4803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 sz="1200" b="1" i="0" u="none" strike="noStrike" cap="none">
                <a:solidFill>
                  <a:srgbClr val="475569"/>
                </a:solidFill>
                <a:latin typeface="Calibri"/>
                <a:ea typeface="Calibri"/>
                <a:cs typeface="Calibri"/>
                <a:sym typeface="Calibri"/>
              </a:rPr>
              <a:t>NAICS Code (Primary):</a:t>
            </a:r>
            <a:r>
              <a:rPr lang="en" sz="1200" i="0" u="none" strike="noStrike" cap="none">
                <a:solidFill>
                  <a:srgbClr val="475569"/>
                </a:solidFill>
                <a:latin typeface="Calibri"/>
                <a:ea typeface="Calibri"/>
                <a:cs typeface="Calibri"/>
                <a:sym typeface="Calibri"/>
              </a:rPr>
              <a:t> Must match the selected Business Type. (See Photo)</a:t>
            </a:r>
            <a:endParaRPr sz="1200">
              <a:latin typeface="Calibri"/>
              <a:ea typeface="Calibri"/>
              <a:cs typeface="Calibri"/>
              <a:sym typeface="Calibri"/>
            </a:endParaRPr>
          </a:p>
        </p:txBody>
      </p:sp>
      <p:pic>
        <p:nvPicPr>
          <p:cNvPr id="263" name="Google Shape;263;p32" descr="image.png"/>
          <p:cNvPicPr preferRelativeResize="0"/>
          <p:nvPr/>
        </p:nvPicPr>
        <p:blipFill rotWithShape="1">
          <a:blip r:embed="rId3">
            <a:alphaModFix/>
          </a:blip>
          <a:srcRect/>
          <a:stretch/>
        </p:blipFill>
        <p:spPr>
          <a:xfrm>
            <a:off x="571500" y="2157413"/>
            <a:ext cx="135731" cy="164306"/>
          </a:xfrm>
          <a:prstGeom prst="rect">
            <a:avLst/>
          </a:prstGeom>
          <a:noFill/>
          <a:ln>
            <a:noFill/>
          </a:ln>
        </p:spPr>
      </p:pic>
      <p:pic>
        <p:nvPicPr>
          <p:cNvPr id="264" name="Google Shape;264;p32" descr="image.png"/>
          <p:cNvPicPr preferRelativeResize="0"/>
          <p:nvPr/>
        </p:nvPicPr>
        <p:blipFill rotWithShape="1">
          <a:blip r:embed="rId3">
            <a:alphaModFix/>
          </a:blip>
          <a:srcRect/>
          <a:stretch/>
        </p:blipFill>
        <p:spPr>
          <a:xfrm>
            <a:off x="571500" y="2528888"/>
            <a:ext cx="135731" cy="164306"/>
          </a:xfrm>
          <a:prstGeom prst="rect">
            <a:avLst/>
          </a:prstGeom>
          <a:noFill/>
          <a:ln>
            <a:noFill/>
          </a:ln>
        </p:spPr>
      </p:pic>
      <p:pic>
        <p:nvPicPr>
          <p:cNvPr id="265" name="Google Shape;265;p32" descr="image.png"/>
          <p:cNvPicPr preferRelativeResize="0"/>
          <p:nvPr/>
        </p:nvPicPr>
        <p:blipFill rotWithShape="1">
          <a:blip r:embed="rId3">
            <a:alphaModFix/>
          </a:blip>
          <a:srcRect/>
          <a:stretch/>
        </p:blipFill>
        <p:spPr>
          <a:xfrm>
            <a:off x="571500" y="2900363"/>
            <a:ext cx="135731" cy="164306"/>
          </a:xfrm>
          <a:prstGeom prst="rect">
            <a:avLst/>
          </a:prstGeom>
          <a:noFill/>
          <a:ln>
            <a:noFill/>
          </a:ln>
        </p:spPr>
      </p:pic>
      <p:pic>
        <p:nvPicPr>
          <p:cNvPr id="266" name="Google Shape;266;p32" descr="image.png"/>
          <p:cNvPicPr preferRelativeResize="0"/>
          <p:nvPr/>
        </p:nvPicPr>
        <p:blipFill rotWithShape="1">
          <a:blip r:embed="rId3">
            <a:alphaModFix/>
          </a:blip>
          <a:srcRect/>
          <a:stretch/>
        </p:blipFill>
        <p:spPr>
          <a:xfrm>
            <a:off x="571500" y="3271838"/>
            <a:ext cx="135731" cy="164306"/>
          </a:xfrm>
          <a:prstGeom prst="rect">
            <a:avLst/>
          </a:prstGeom>
          <a:noFill/>
          <a:ln>
            <a:noFill/>
          </a:ln>
        </p:spPr>
      </p:pic>
      <p:pic>
        <p:nvPicPr>
          <p:cNvPr id="267" name="Google Shape;267;p32"/>
          <p:cNvPicPr preferRelativeResize="0"/>
          <p:nvPr/>
        </p:nvPicPr>
        <p:blipFill>
          <a:blip r:embed="rId4">
            <a:alphaModFix/>
          </a:blip>
          <a:stretch>
            <a:fillRect/>
          </a:stretch>
        </p:blipFill>
        <p:spPr>
          <a:xfrm>
            <a:off x="4741825" y="1224815"/>
            <a:ext cx="3600601" cy="2029516"/>
          </a:xfrm>
          <a:prstGeom prst="rect">
            <a:avLst/>
          </a:prstGeom>
          <a:noFill/>
          <a:ln>
            <a:noFill/>
          </a:ln>
          <a:effectLst>
            <a:outerShdw blurRad="57150" dist="19050" dir="5400000" algn="bl" rotWithShape="0">
              <a:srgbClr val="000000">
                <a:alpha val="50000"/>
              </a:srgbClr>
            </a:outerShdw>
          </a:effectLst>
        </p:spPr>
      </p:pic>
      <p:sp>
        <p:nvSpPr>
          <p:cNvPr id="268" name="Google Shape;268;p32"/>
          <p:cNvSpPr txBox="1"/>
          <p:nvPr/>
        </p:nvSpPr>
        <p:spPr>
          <a:xfrm>
            <a:off x="4741825" y="3518300"/>
            <a:ext cx="3976800" cy="554100"/>
          </a:xfrm>
          <a:prstGeom prst="rect">
            <a:avLst/>
          </a:prstGeom>
          <a:solidFill>
            <a:srgbClr val="EAD1DC"/>
          </a:solidFill>
          <a:ln w="9525" cap="flat" cmpd="sng">
            <a:solidFill>
              <a:srgbClr val="D11242"/>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200" b="1">
                <a:solidFill>
                  <a:srgbClr val="D11242"/>
                </a:solidFill>
                <a:latin typeface="Calibri"/>
                <a:ea typeface="Calibri"/>
                <a:cs typeface="Calibri"/>
                <a:sym typeface="Calibri"/>
              </a:rPr>
              <a:t>Note: Only Sessions with a status of “COMPLETED” update the business record.</a:t>
            </a:r>
            <a:endParaRPr sz="1200" b="1">
              <a:solidFill>
                <a:srgbClr val="D11242"/>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72"/>
        <p:cNvGrpSpPr/>
        <p:nvPr/>
      </p:nvGrpSpPr>
      <p:grpSpPr>
        <a:xfrm>
          <a:off x="0" y="0"/>
          <a:ext cx="0" cy="0"/>
          <a:chOff x="0" y="0"/>
          <a:chExt cx="0" cy="0"/>
        </a:xfrm>
      </p:grpSpPr>
      <p:pic>
        <p:nvPicPr>
          <p:cNvPr id="273" name="Google Shape;273;p33" descr="image.png"/>
          <p:cNvPicPr preferRelativeResize="0"/>
          <p:nvPr/>
        </p:nvPicPr>
        <p:blipFill rotWithShape="1">
          <a:blip r:embed="rId3">
            <a:alphaModFix/>
          </a:blip>
          <a:srcRect/>
          <a:stretch/>
        </p:blipFill>
        <p:spPr>
          <a:xfrm>
            <a:off x="432650" y="1999400"/>
            <a:ext cx="4114800" cy="2492375"/>
          </a:xfrm>
          <a:prstGeom prst="rect">
            <a:avLst/>
          </a:prstGeom>
          <a:noFill/>
          <a:ln>
            <a:noFill/>
          </a:ln>
        </p:spPr>
      </p:pic>
      <p:sp>
        <p:nvSpPr>
          <p:cNvPr id="274" name="Google Shape;274;p33"/>
          <p:cNvSpPr txBox="1"/>
          <p:nvPr/>
        </p:nvSpPr>
        <p:spPr>
          <a:xfrm>
            <a:off x="654106" y="2186050"/>
            <a:ext cx="3855300" cy="246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 sz="1600" b="1">
                <a:solidFill>
                  <a:srgbClr val="002D62"/>
                </a:solidFill>
                <a:latin typeface="Calibri"/>
                <a:ea typeface="Calibri"/>
                <a:cs typeface="Calibri"/>
                <a:sym typeface="Calibri"/>
              </a:rPr>
              <a:t>Not Really In Business</a:t>
            </a:r>
            <a:endParaRPr sz="1100">
              <a:latin typeface="Calibri"/>
              <a:ea typeface="Calibri"/>
              <a:cs typeface="Calibri"/>
              <a:sym typeface="Calibri"/>
            </a:endParaRPr>
          </a:p>
        </p:txBody>
      </p:sp>
      <p:sp>
        <p:nvSpPr>
          <p:cNvPr id="275" name="Google Shape;275;p33"/>
          <p:cNvSpPr txBox="1"/>
          <p:nvPr/>
        </p:nvSpPr>
        <p:spPr>
          <a:xfrm>
            <a:off x="654106" y="2490022"/>
            <a:ext cx="3672000" cy="7758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 sz="1200" i="0" u="none" strike="noStrike" cap="none">
                <a:solidFill>
                  <a:srgbClr val="475569"/>
                </a:solidFill>
                <a:latin typeface="Calibri"/>
                <a:ea typeface="Calibri"/>
                <a:cs typeface="Calibri"/>
                <a:sym typeface="Calibri"/>
              </a:rPr>
              <a:t>If a client states they are operating</a:t>
            </a:r>
            <a:r>
              <a:rPr lang="en" sz="1200">
                <a:solidFill>
                  <a:srgbClr val="475569"/>
                </a:solidFill>
                <a:latin typeface="Calibri"/>
                <a:ea typeface="Calibri"/>
                <a:cs typeface="Calibri"/>
                <a:sym typeface="Calibri"/>
              </a:rPr>
              <a:t> on the </a:t>
            </a:r>
            <a:r>
              <a:rPr lang="en" sz="1200" i="0" u="none" strike="noStrike" cap="none">
                <a:solidFill>
                  <a:srgbClr val="475569"/>
                </a:solidFill>
                <a:latin typeface="Calibri"/>
                <a:ea typeface="Calibri"/>
                <a:cs typeface="Calibri"/>
                <a:sym typeface="Calibri"/>
              </a:rPr>
              <a:t>ERFC but are actually not, consultants can use the "In-Business to Pre-Venture" override.</a:t>
            </a:r>
            <a:endParaRPr sz="1200">
              <a:latin typeface="Calibri"/>
              <a:ea typeface="Calibri"/>
              <a:cs typeface="Calibri"/>
              <a:sym typeface="Calibri"/>
            </a:endParaRPr>
          </a:p>
        </p:txBody>
      </p:sp>
      <p:sp>
        <p:nvSpPr>
          <p:cNvPr id="276" name="Google Shape;276;p33"/>
          <p:cNvSpPr txBox="1"/>
          <p:nvPr/>
        </p:nvSpPr>
        <p:spPr>
          <a:xfrm>
            <a:off x="654056" y="3416320"/>
            <a:ext cx="3672000" cy="4803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 sz="1200" i="0" u="none" strike="noStrike" cap="none">
                <a:solidFill>
                  <a:srgbClr val="475569"/>
                </a:solidFill>
                <a:latin typeface="Calibri"/>
                <a:ea typeface="Calibri"/>
                <a:cs typeface="Calibri"/>
                <a:sym typeface="Calibri"/>
              </a:rPr>
              <a:t>This clears employment and sales data and updates the Business Status to "Not </a:t>
            </a:r>
            <a:r>
              <a:rPr lang="en" sz="1200">
                <a:solidFill>
                  <a:srgbClr val="475569"/>
                </a:solidFill>
                <a:latin typeface="Calibri"/>
                <a:ea typeface="Calibri"/>
                <a:cs typeface="Calibri"/>
                <a:sym typeface="Calibri"/>
              </a:rPr>
              <a:t>Y</a:t>
            </a:r>
            <a:r>
              <a:rPr lang="en" sz="1200" i="0" u="none" strike="noStrike" cap="none">
                <a:solidFill>
                  <a:srgbClr val="475569"/>
                </a:solidFill>
                <a:latin typeface="Calibri"/>
                <a:ea typeface="Calibri"/>
                <a:cs typeface="Calibri"/>
                <a:sym typeface="Calibri"/>
              </a:rPr>
              <a:t>et in Business".</a:t>
            </a:r>
            <a:endParaRPr sz="1200">
              <a:latin typeface="Calibri"/>
              <a:ea typeface="Calibri"/>
              <a:cs typeface="Calibri"/>
              <a:sym typeface="Calibri"/>
            </a:endParaRPr>
          </a:p>
        </p:txBody>
      </p:sp>
      <p:sp>
        <p:nvSpPr>
          <p:cNvPr id="277" name="Google Shape;277;p33"/>
          <p:cNvSpPr txBox="1"/>
          <p:nvPr/>
        </p:nvSpPr>
        <p:spPr>
          <a:xfrm>
            <a:off x="714375" y="350371"/>
            <a:ext cx="8250900" cy="3849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 sz="2500">
                <a:solidFill>
                  <a:srgbClr val="002D62"/>
                </a:solidFill>
                <a:latin typeface="Antonio"/>
                <a:ea typeface="Antonio"/>
                <a:cs typeface="Antonio"/>
                <a:sym typeface="Antonio"/>
              </a:rPr>
              <a:t>Correcting Business Status</a:t>
            </a:r>
            <a:endParaRPr sz="1100">
              <a:latin typeface="Antonio"/>
              <a:ea typeface="Antonio"/>
              <a:cs typeface="Antonio"/>
              <a:sym typeface="Antonio"/>
            </a:endParaRPr>
          </a:p>
        </p:txBody>
      </p:sp>
      <p:sp>
        <p:nvSpPr>
          <p:cNvPr id="278" name="Google Shape;278;p33"/>
          <p:cNvSpPr/>
          <p:nvPr/>
        </p:nvSpPr>
        <p:spPr>
          <a:xfrm>
            <a:off x="571500" y="275034"/>
            <a:ext cx="57000" cy="464400"/>
          </a:xfrm>
          <a:prstGeom prst="rect">
            <a:avLst/>
          </a:prstGeom>
          <a:solidFill>
            <a:srgbClr val="D1124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dk1"/>
              </a:solidFill>
              <a:latin typeface="Calibri"/>
              <a:ea typeface="Calibri"/>
              <a:cs typeface="Calibri"/>
              <a:sym typeface="Calibri"/>
            </a:endParaRPr>
          </a:p>
        </p:txBody>
      </p:sp>
      <p:pic>
        <p:nvPicPr>
          <p:cNvPr id="279" name="Google Shape;279;p33"/>
          <p:cNvPicPr preferRelativeResize="0"/>
          <p:nvPr/>
        </p:nvPicPr>
        <p:blipFill>
          <a:blip r:embed="rId4">
            <a:alphaModFix/>
          </a:blip>
          <a:stretch>
            <a:fillRect/>
          </a:stretch>
        </p:blipFill>
        <p:spPr>
          <a:xfrm>
            <a:off x="432643" y="1067488"/>
            <a:ext cx="3849903" cy="711000"/>
          </a:xfrm>
          <a:prstGeom prst="rect">
            <a:avLst/>
          </a:prstGeom>
          <a:noFill/>
          <a:ln>
            <a:noFill/>
          </a:ln>
        </p:spPr>
      </p:pic>
      <p:pic>
        <p:nvPicPr>
          <p:cNvPr id="280" name="Google Shape;280;p33" descr="image.png"/>
          <p:cNvPicPr preferRelativeResize="0"/>
          <p:nvPr/>
        </p:nvPicPr>
        <p:blipFill rotWithShape="1">
          <a:blip r:embed="rId3">
            <a:alphaModFix/>
          </a:blip>
          <a:srcRect/>
          <a:stretch/>
        </p:blipFill>
        <p:spPr>
          <a:xfrm>
            <a:off x="4755075" y="1999400"/>
            <a:ext cx="4114800" cy="2554500"/>
          </a:xfrm>
          <a:prstGeom prst="rect">
            <a:avLst/>
          </a:prstGeom>
          <a:noFill/>
          <a:ln>
            <a:noFill/>
          </a:ln>
        </p:spPr>
      </p:pic>
      <p:sp>
        <p:nvSpPr>
          <p:cNvPr id="281" name="Google Shape;281;p33"/>
          <p:cNvSpPr txBox="1"/>
          <p:nvPr/>
        </p:nvSpPr>
        <p:spPr>
          <a:xfrm>
            <a:off x="4976531" y="2186050"/>
            <a:ext cx="3855300" cy="246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 sz="1600" b="1">
                <a:solidFill>
                  <a:srgbClr val="002D62"/>
                </a:solidFill>
                <a:latin typeface="Calibri"/>
                <a:ea typeface="Calibri"/>
                <a:cs typeface="Calibri"/>
                <a:sym typeface="Calibri"/>
              </a:rPr>
              <a:t>Actually In Business</a:t>
            </a:r>
            <a:endParaRPr sz="1100">
              <a:latin typeface="Calibri"/>
              <a:ea typeface="Calibri"/>
              <a:cs typeface="Calibri"/>
              <a:sym typeface="Calibri"/>
            </a:endParaRPr>
          </a:p>
        </p:txBody>
      </p:sp>
      <p:sp>
        <p:nvSpPr>
          <p:cNvPr id="282" name="Google Shape;282;p33"/>
          <p:cNvSpPr txBox="1"/>
          <p:nvPr/>
        </p:nvSpPr>
        <p:spPr>
          <a:xfrm>
            <a:off x="4976531" y="2490022"/>
            <a:ext cx="3672000" cy="7758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 sz="1200" i="0" u="none" strike="noStrike" cap="none">
                <a:solidFill>
                  <a:srgbClr val="475569"/>
                </a:solidFill>
                <a:latin typeface="Calibri"/>
                <a:ea typeface="Calibri"/>
                <a:cs typeface="Calibri"/>
                <a:sym typeface="Calibri"/>
              </a:rPr>
              <a:t>If a client states they are not yet operating</a:t>
            </a:r>
            <a:r>
              <a:rPr lang="en" sz="1200">
                <a:solidFill>
                  <a:srgbClr val="475569"/>
                </a:solidFill>
                <a:latin typeface="Calibri"/>
                <a:ea typeface="Calibri"/>
                <a:cs typeface="Calibri"/>
                <a:sym typeface="Calibri"/>
              </a:rPr>
              <a:t> on the </a:t>
            </a:r>
            <a:r>
              <a:rPr lang="en" sz="1200" i="0" u="none" strike="noStrike" cap="none">
                <a:solidFill>
                  <a:srgbClr val="475569"/>
                </a:solidFill>
                <a:latin typeface="Calibri"/>
                <a:ea typeface="Calibri"/>
                <a:cs typeface="Calibri"/>
                <a:sym typeface="Calibri"/>
              </a:rPr>
              <a:t>ERFC but actually </a:t>
            </a:r>
            <a:r>
              <a:rPr lang="en" sz="1200">
                <a:solidFill>
                  <a:srgbClr val="475569"/>
                </a:solidFill>
                <a:latin typeface="Calibri"/>
                <a:ea typeface="Calibri"/>
                <a:cs typeface="Calibri"/>
                <a:sym typeface="Calibri"/>
              </a:rPr>
              <a:t>are</a:t>
            </a:r>
            <a:r>
              <a:rPr lang="en" sz="1200" i="0" u="none" strike="noStrike" cap="none">
                <a:solidFill>
                  <a:srgbClr val="475569"/>
                </a:solidFill>
                <a:latin typeface="Calibri"/>
                <a:ea typeface="Calibri"/>
                <a:cs typeface="Calibri"/>
                <a:sym typeface="Calibri"/>
              </a:rPr>
              <a:t>, consultants can use the "</a:t>
            </a:r>
            <a:r>
              <a:rPr lang="en" sz="1200">
                <a:solidFill>
                  <a:srgbClr val="475569"/>
                </a:solidFill>
                <a:latin typeface="Calibri"/>
                <a:ea typeface="Calibri"/>
                <a:cs typeface="Calibri"/>
                <a:sym typeface="Calibri"/>
              </a:rPr>
              <a:t>Convert this Pre-Venture to a Started Business</a:t>
            </a:r>
            <a:r>
              <a:rPr lang="en" sz="1200" i="0" u="none" strike="noStrike" cap="none">
                <a:solidFill>
                  <a:srgbClr val="475569"/>
                </a:solidFill>
                <a:latin typeface="Calibri"/>
                <a:ea typeface="Calibri"/>
                <a:cs typeface="Calibri"/>
                <a:sym typeface="Calibri"/>
              </a:rPr>
              <a:t>.</a:t>
            </a:r>
            <a:r>
              <a:rPr lang="en" sz="1200">
                <a:solidFill>
                  <a:srgbClr val="475569"/>
                </a:solidFill>
                <a:latin typeface="Calibri"/>
                <a:ea typeface="Calibri"/>
                <a:cs typeface="Calibri"/>
                <a:sym typeface="Calibri"/>
              </a:rPr>
              <a:t>”</a:t>
            </a:r>
            <a:endParaRPr sz="1200">
              <a:latin typeface="Calibri"/>
              <a:ea typeface="Calibri"/>
              <a:cs typeface="Calibri"/>
              <a:sym typeface="Calibri"/>
            </a:endParaRPr>
          </a:p>
        </p:txBody>
      </p:sp>
      <p:sp>
        <p:nvSpPr>
          <p:cNvPr id="283" name="Google Shape;283;p33"/>
          <p:cNvSpPr txBox="1"/>
          <p:nvPr/>
        </p:nvSpPr>
        <p:spPr>
          <a:xfrm>
            <a:off x="4976481" y="3416320"/>
            <a:ext cx="3672000" cy="10713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 sz="1200" i="0" u="none" strike="noStrike" cap="none">
                <a:solidFill>
                  <a:srgbClr val="475569"/>
                </a:solidFill>
                <a:latin typeface="Calibri"/>
                <a:ea typeface="Calibri"/>
                <a:cs typeface="Calibri"/>
                <a:sym typeface="Calibri"/>
              </a:rPr>
              <a:t>This </a:t>
            </a:r>
            <a:r>
              <a:rPr lang="en" sz="1200">
                <a:solidFill>
                  <a:srgbClr val="475569"/>
                </a:solidFill>
                <a:latin typeface="Calibri"/>
                <a:ea typeface="Calibri"/>
                <a:cs typeface="Calibri"/>
                <a:sym typeface="Calibri"/>
              </a:rPr>
              <a:t>is for correction or when a client is not willing to sign an impact form. </a:t>
            </a:r>
            <a:endParaRPr sz="1200">
              <a:solidFill>
                <a:srgbClr val="475569"/>
              </a:solidFill>
              <a:latin typeface="Calibri"/>
              <a:ea typeface="Calibri"/>
              <a:cs typeface="Calibri"/>
              <a:sym typeface="Calibri"/>
            </a:endParaRPr>
          </a:p>
          <a:p>
            <a:pPr marL="0" marR="0" lvl="0" indent="0" algn="l" rtl="0">
              <a:lnSpc>
                <a:spcPct val="160000"/>
              </a:lnSpc>
              <a:spcBef>
                <a:spcPts val="0"/>
              </a:spcBef>
              <a:spcAft>
                <a:spcPts val="0"/>
              </a:spcAft>
              <a:buNone/>
            </a:pPr>
            <a:r>
              <a:rPr lang="en" sz="1200">
                <a:solidFill>
                  <a:srgbClr val="475569"/>
                </a:solidFill>
                <a:latin typeface="Calibri"/>
                <a:ea typeface="Calibri"/>
                <a:cs typeface="Calibri"/>
                <a:sym typeface="Calibri"/>
              </a:rPr>
              <a:t>Additional fields will be required and must have values, even if a zero (for things like revenue).</a:t>
            </a:r>
            <a:endParaRPr sz="1200">
              <a:solidFill>
                <a:srgbClr val="475569"/>
              </a:solidFill>
              <a:latin typeface="Calibri"/>
              <a:ea typeface="Calibri"/>
              <a:cs typeface="Calibri"/>
              <a:sym typeface="Calibri"/>
            </a:endParaRPr>
          </a:p>
        </p:txBody>
      </p:sp>
      <p:pic>
        <p:nvPicPr>
          <p:cNvPr id="284" name="Google Shape;284;p33"/>
          <p:cNvPicPr preferRelativeResize="0"/>
          <p:nvPr/>
        </p:nvPicPr>
        <p:blipFill>
          <a:blip r:embed="rId5">
            <a:alphaModFix/>
          </a:blip>
          <a:stretch>
            <a:fillRect/>
          </a:stretch>
        </p:blipFill>
        <p:spPr>
          <a:xfrm>
            <a:off x="4755075" y="786975"/>
            <a:ext cx="2167850" cy="9915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88"/>
        <p:cNvGrpSpPr/>
        <p:nvPr/>
      </p:nvGrpSpPr>
      <p:grpSpPr>
        <a:xfrm>
          <a:off x="0" y="0"/>
          <a:ext cx="0" cy="0"/>
          <a:chOff x="0" y="0"/>
          <a:chExt cx="0" cy="0"/>
        </a:xfrm>
      </p:grpSpPr>
      <p:pic>
        <p:nvPicPr>
          <p:cNvPr id="289" name="Google Shape;289;p34" descr="image.png"/>
          <p:cNvPicPr preferRelativeResize="0"/>
          <p:nvPr/>
        </p:nvPicPr>
        <p:blipFill rotWithShape="1">
          <a:blip r:embed="rId3">
            <a:alphaModFix/>
          </a:blip>
          <a:srcRect/>
          <a:stretch/>
        </p:blipFill>
        <p:spPr>
          <a:xfrm>
            <a:off x="5236700" y="3204527"/>
            <a:ext cx="3786176" cy="1279550"/>
          </a:xfrm>
          <a:prstGeom prst="rect">
            <a:avLst/>
          </a:prstGeom>
          <a:noFill/>
          <a:ln>
            <a:noFill/>
          </a:ln>
        </p:spPr>
      </p:pic>
      <p:sp>
        <p:nvSpPr>
          <p:cNvPr id="290" name="Google Shape;290;p34"/>
          <p:cNvSpPr txBox="1"/>
          <p:nvPr/>
        </p:nvSpPr>
        <p:spPr>
          <a:xfrm>
            <a:off x="571500" y="1081944"/>
            <a:ext cx="3975600" cy="246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 sz="1600" b="1" i="0" u="none" strike="noStrike" cap="none">
                <a:solidFill>
                  <a:srgbClr val="002D62"/>
                </a:solidFill>
                <a:latin typeface="Calibri"/>
                <a:ea typeface="Calibri"/>
                <a:cs typeface="Calibri"/>
                <a:sym typeface="Calibri"/>
              </a:rPr>
              <a:t>Standardized Session Notes</a:t>
            </a:r>
            <a:endParaRPr sz="1100">
              <a:latin typeface="Calibri"/>
              <a:ea typeface="Calibri"/>
              <a:cs typeface="Calibri"/>
              <a:sym typeface="Calibri"/>
            </a:endParaRPr>
          </a:p>
        </p:txBody>
      </p:sp>
      <p:sp>
        <p:nvSpPr>
          <p:cNvPr id="291" name="Google Shape;291;p34"/>
          <p:cNvSpPr txBox="1"/>
          <p:nvPr/>
        </p:nvSpPr>
        <p:spPr>
          <a:xfrm>
            <a:off x="571500" y="1489137"/>
            <a:ext cx="3786300" cy="4401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 sz="1100">
                <a:solidFill>
                  <a:srgbClr val="475569"/>
                </a:solidFill>
                <a:latin typeface="Calibri"/>
                <a:ea typeface="Calibri"/>
                <a:cs typeface="Calibri"/>
                <a:sym typeface="Calibri"/>
              </a:rPr>
              <a:t>Check “Display Session Notes guidelines.” </a:t>
            </a:r>
            <a:r>
              <a:rPr lang="en" sz="1100" i="0" u="none" strike="noStrike" cap="none">
                <a:solidFill>
                  <a:srgbClr val="475569"/>
                </a:solidFill>
                <a:latin typeface="Calibri"/>
                <a:ea typeface="Calibri"/>
                <a:cs typeface="Calibri"/>
                <a:sym typeface="Calibri"/>
              </a:rPr>
              <a:t>The rich text box is pre-filled with the mandatory template including:</a:t>
            </a:r>
            <a:endParaRPr sz="1100">
              <a:latin typeface="Calibri"/>
              <a:ea typeface="Calibri"/>
              <a:cs typeface="Calibri"/>
              <a:sym typeface="Calibri"/>
            </a:endParaRPr>
          </a:p>
        </p:txBody>
      </p:sp>
      <p:sp>
        <p:nvSpPr>
          <p:cNvPr id="292" name="Google Shape;292;p34"/>
          <p:cNvSpPr txBox="1"/>
          <p:nvPr/>
        </p:nvSpPr>
        <p:spPr>
          <a:xfrm>
            <a:off x="5710560" y="3283723"/>
            <a:ext cx="3140700" cy="246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 sz="1600" b="1" i="0" u="none" strike="noStrike" cap="none">
                <a:solidFill>
                  <a:srgbClr val="002D62"/>
                </a:solidFill>
                <a:latin typeface="Antonio"/>
                <a:ea typeface="Antonio"/>
                <a:cs typeface="Antonio"/>
                <a:sym typeface="Antonio"/>
              </a:rPr>
              <a:t>Artificial Intelligence</a:t>
            </a:r>
            <a:endParaRPr sz="1100">
              <a:latin typeface="Antonio"/>
              <a:ea typeface="Antonio"/>
              <a:cs typeface="Antonio"/>
              <a:sym typeface="Antonio"/>
            </a:endParaRPr>
          </a:p>
        </p:txBody>
      </p:sp>
      <p:sp>
        <p:nvSpPr>
          <p:cNvPr id="293" name="Google Shape;293;p34"/>
          <p:cNvSpPr txBox="1"/>
          <p:nvPr/>
        </p:nvSpPr>
        <p:spPr>
          <a:xfrm>
            <a:off x="5333884" y="3604740"/>
            <a:ext cx="3343200" cy="1692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 sz="1100" i="0" u="none" strike="noStrike" cap="none">
                <a:solidFill>
                  <a:srgbClr val="475569"/>
                </a:solidFill>
                <a:latin typeface="Calibri"/>
                <a:ea typeface="Calibri"/>
                <a:cs typeface="Calibri"/>
                <a:sym typeface="Calibri"/>
              </a:rPr>
              <a:t>A new checkbox tracks if AI application was discussed.</a:t>
            </a:r>
            <a:endParaRPr sz="1100">
              <a:latin typeface="Calibri"/>
              <a:ea typeface="Calibri"/>
              <a:cs typeface="Calibri"/>
              <a:sym typeface="Calibri"/>
            </a:endParaRPr>
          </a:p>
        </p:txBody>
      </p:sp>
      <p:sp>
        <p:nvSpPr>
          <p:cNvPr id="294" name="Google Shape;294;p34"/>
          <p:cNvSpPr txBox="1"/>
          <p:nvPr/>
        </p:nvSpPr>
        <p:spPr>
          <a:xfrm>
            <a:off x="5306246" y="3876281"/>
            <a:ext cx="3343200" cy="5172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 sz="800" i="1">
                <a:latin typeface="Calibri"/>
                <a:ea typeface="Calibri"/>
                <a:cs typeface="Calibri"/>
                <a:sym typeface="Calibri"/>
              </a:rPr>
              <a:t>Any consulting session where Artificial Intelligence is discussed in a substantive manner/length of time or as a means to improve a process or outcome, solve a problem, or gain a competitive edge.  </a:t>
            </a:r>
            <a:endParaRPr sz="800" i="1">
              <a:latin typeface="Calibri"/>
              <a:ea typeface="Calibri"/>
              <a:cs typeface="Calibri"/>
              <a:sym typeface="Calibri"/>
            </a:endParaRPr>
          </a:p>
        </p:txBody>
      </p:sp>
      <p:sp>
        <p:nvSpPr>
          <p:cNvPr id="295" name="Google Shape;295;p34"/>
          <p:cNvSpPr txBox="1"/>
          <p:nvPr/>
        </p:nvSpPr>
        <p:spPr>
          <a:xfrm>
            <a:off x="857250" y="2060637"/>
            <a:ext cx="3500700" cy="1692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 sz="1100" i="0" u="none" strike="noStrike" cap="none">
                <a:solidFill>
                  <a:srgbClr val="475569"/>
                </a:solidFill>
                <a:latin typeface="Calibri"/>
                <a:ea typeface="Calibri"/>
                <a:cs typeface="Calibri"/>
                <a:sym typeface="Calibri"/>
              </a:rPr>
              <a:t>Analysis of Problem/Opportunity</a:t>
            </a:r>
            <a:endParaRPr sz="1100">
              <a:latin typeface="Calibri"/>
              <a:ea typeface="Calibri"/>
              <a:cs typeface="Calibri"/>
              <a:sym typeface="Calibri"/>
            </a:endParaRPr>
          </a:p>
        </p:txBody>
      </p:sp>
      <p:sp>
        <p:nvSpPr>
          <p:cNvPr id="296" name="Google Shape;296;p34"/>
          <p:cNvSpPr txBox="1"/>
          <p:nvPr/>
        </p:nvSpPr>
        <p:spPr>
          <a:xfrm>
            <a:off x="857250" y="2432112"/>
            <a:ext cx="3500700" cy="1692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 sz="1100" i="0" u="none" strike="noStrike" cap="none">
                <a:solidFill>
                  <a:srgbClr val="475569"/>
                </a:solidFill>
                <a:latin typeface="Calibri"/>
                <a:ea typeface="Calibri"/>
                <a:cs typeface="Calibri"/>
                <a:sym typeface="Calibri"/>
              </a:rPr>
              <a:t>Consultant Recommendations</a:t>
            </a:r>
            <a:endParaRPr sz="1100">
              <a:latin typeface="Calibri"/>
              <a:ea typeface="Calibri"/>
              <a:cs typeface="Calibri"/>
              <a:sym typeface="Calibri"/>
            </a:endParaRPr>
          </a:p>
        </p:txBody>
      </p:sp>
      <p:sp>
        <p:nvSpPr>
          <p:cNvPr id="297" name="Google Shape;297;p34"/>
          <p:cNvSpPr txBox="1"/>
          <p:nvPr/>
        </p:nvSpPr>
        <p:spPr>
          <a:xfrm>
            <a:off x="857250" y="2803587"/>
            <a:ext cx="3500700" cy="1692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 sz="1100" i="0" u="none" strike="noStrike" cap="none">
                <a:solidFill>
                  <a:srgbClr val="475569"/>
                </a:solidFill>
                <a:latin typeface="Calibri"/>
                <a:ea typeface="Calibri"/>
                <a:cs typeface="Calibri"/>
                <a:sym typeface="Calibri"/>
              </a:rPr>
              <a:t>Next Steps for Client/Consultant</a:t>
            </a:r>
            <a:endParaRPr sz="1100">
              <a:latin typeface="Calibri"/>
              <a:ea typeface="Calibri"/>
              <a:cs typeface="Calibri"/>
              <a:sym typeface="Calibri"/>
            </a:endParaRPr>
          </a:p>
        </p:txBody>
      </p:sp>
      <p:pic>
        <p:nvPicPr>
          <p:cNvPr id="298" name="Google Shape;298;p34" descr="image.png"/>
          <p:cNvPicPr preferRelativeResize="0"/>
          <p:nvPr/>
        </p:nvPicPr>
        <p:blipFill rotWithShape="1">
          <a:blip r:embed="rId4">
            <a:alphaModFix/>
          </a:blip>
          <a:srcRect/>
          <a:stretch/>
        </p:blipFill>
        <p:spPr>
          <a:xfrm>
            <a:off x="5333871" y="3242268"/>
            <a:ext cx="285750" cy="285750"/>
          </a:xfrm>
          <a:prstGeom prst="rect">
            <a:avLst/>
          </a:prstGeom>
          <a:noFill/>
          <a:ln>
            <a:noFill/>
          </a:ln>
        </p:spPr>
      </p:pic>
      <p:sp>
        <p:nvSpPr>
          <p:cNvPr id="299" name="Google Shape;299;p34"/>
          <p:cNvSpPr txBox="1"/>
          <p:nvPr/>
        </p:nvSpPr>
        <p:spPr>
          <a:xfrm>
            <a:off x="714375" y="494545"/>
            <a:ext cx="8250900" cy="3849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 sz="2500" i="0" u="none" strike="noStrike" cap="none">
                <a:solidFill>
                  <a:srgbClr val="002D62"/>
                </a:solidFill>
                <a:latin typeface="Antonio SemiBold"/>
                <a:ea typeface="Antonio SemiBold"/>
                <a:cs typeface="Antonio SemiBold"/>
                <a:sym typeface="Antonio SemiBold"/>
              </a:rPr>
              <a:t>Session </a:t>
            </a:r>
            <a:r>
              <a:rPr lang="en" sz="2500">
                <a:solidFill>
                  <a:srgbClr val="002D62"/>
                </a:solidFill>
                <a:latin typeface="Antonio SemiBold"/>
                <a:ea typeface="Antonio SemiBold"/>
                <a:cs typeface="Antonio SemiBold"/>
                <a:sym typeface="Antonio SemiBold"/>
              </a:rPr>
              <a:t>Outlines </a:t>
            </a:r>
            <a:endParaRPr sz="1100">
              <a:latin typeface="Antonio"/>
              <a:ea typeface="Antonio"/>
              <a:cs typeface="Antonio"/>
              <a:sym typeface="Antonio"/>
            </a:endParaRPr>
          </a:p>
        </p:txBody>
      </p:sp>
      <p:sp>
        <p:nvSpPr>
          <p:cNvPr id="300" name="Google Shape;300;p34"/>
          <p:cNvSpPr/>
          <p:nvPr/>
        </p:nvSpPr>
        <p:spPr>
          <a:xfrm>
            <a:off x="571500" y="428625"/>
            <a:ext cx="57000" cy="464400"/>
          </a:xfrm>
          <a:prstGeom prst="rect">
            <a:avLst/>
          </a:prstGeom>
          <a:solidFill>
            <a:srgbClr val="D1124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dk1"/>
              </a:solidFill>
              <a:latin typeface="Calibri"/>
              <a:ea typeface="Calibri"/>
              <a:cs typeface="Calibri"/>
              <a:sym typeface="Calibri"/>
            </a:endParaRPr>
          </a:p>
        </p:txBody>
      </p:sp>
      <p:pic>
        <p:nvPicPr>
          <p:cNvPr id="301" name="Google Shape;301;p34" descr="image.png"/>
          <p:cNvPicPr preferRelativeResize="0"/>
          <p:nvPr/>
        </p:nvPicPr>
        <p:blipFill rotWithShape="1">
          <a:blip r:embed="rId5">
            <a:alphaModFix/>
          </a:blip>
          <a:srcRect/>
          <a:stretch/>
        </p:blipFill>
        <p:spPr>
          <a:xfrm>
            <a:off x="571500" y="2481783"/>
            <a:ext cx="135731" cy="164306"/>
          </a:xfrm>
          <a:prstGeom prst="rect">
            <a:avLst/>
          </a:prstGeom>
          <a:noFill/>
          <a:ln>
            <a:noFill/>
          </a:ln>
        </p:spPr>
      </p:pic>
      <p:pic>
        <p:nvPicPr>
          <p:cNvPr id="302" name="Google Shape;302;p34" descr="image.png"/>
          <p:cNvPicPr preferRelativeResize="0"/>
          <p:nvPr/>
        </p:nvPicPr>
        <p:blipFill rotWithShape="1">
          <a:blip r:embed="rId5">
            <a:alphaModFix/>
          </a:blip>
          <a:srcRect/>
          <a:stretch/>
        </p:blipFill>
        <p:spPr>
          <a:xfrm>
            <a:off x="571500" y="2853258"/>
            <a:ext cx="135731" cy="164306"/>
          </a:xfrm>
          <a:prstGeom prst="rect">
            <a:avLst/>
          </a:prstGeom>
          <a:noFill/>
          <a:ln>
            <a:noFill/>
          </a:ln>
        </p:spPr>
      </p:pic>
      <p:pic>
        <p:nvPicPr>
          <p:cNvPr id="303" name="Google Shape;303;p34" descr="image.png"/>
          <p:cNvPicPr preferRelativeResize="0"/>
          <p:nvPr/>
        </p:nvPicPr>
        <p:blipFill rotWithShape="1">
          <a:blip r:embed="rId5">
            <a:alphaModFix/>
          </a:blip>
          <a:srcRect/>
          <a:stretch/>
        </p:blipFill>
        <p:spPr>
          <a:xfrm>
            <a:off x="571500" y="2063071"/>
            <a:ext cx="135731" cy="164306"/>
          </a:xfrm>
          <a:prstGeom prst="rect">
            <a:avLst/>
          </a:prstGeom>
          <a:noFill/>
          <a:ln>
            <a:noFill/>
          </a:ln>
        </p:spPr>
      </p:pic>
      <p:sp>
        <p:nvSpPr>
          <p:cNvPr id="304" name="Google Shape;304;p34"/>
          <p:cNvSpPr txBox="1"/>
          <p:nvPr/>
        </p:nvSpPr>
        <p:spPr>
          <a:xfrm>
            <a:off x="850857" y="3183820"/>
            <a:ext cx="3500700" cy="440100"/>
          </a:xfrm>
          <a:prstGeom prst="rect">
            <a:avLst/>
          </a:prstGeom>
          <a:noFill/>
          <a:ln>
            <a:noFill/>
          </a:ln>
        </p:spPr>
        <p:txBody>
          <a:bodyPr spcFirstLastPara="1" wrap="square" lIns="0" tIns="0" rIns="0" bIns="0" anchor="t" anchorCtr="0">
            <a:spAutoFit/>
          </a:bodyPr>
          <a:lstStyle/>
          <a:p>
            <a:pPr marL="0" lvl="0" indent="0" algn="l" rtl="0">
              <a:lnSpc>
                <a:spcPct val="160000"/>
              </a:lnSpc>
              <a:spcBef>
                <a:spcPts val="0"/>
              </a:spcBef>
              <a:spcAft>
                <a:spcPts val="0"/>
              </a:spcAft>
              <a:buClr>
                <a:schemeClr val="dk1"/>
              </a:buClr>
              <a:buFont typeface="Arial"/>
              <a:buNone/>
            </a:pPr>
            <a:r>
              <a:rPr lang="en" sz="1100">
                <a:solidFill>
                  <a:srgbClr val="475569"/>
                </a:solidFill>
                <a:latin typeface="Calibri"/>
                <a:ea typeface="Calibri"/>
                <a:cs typeface="Calibri"/>
                <a:sym typeface="Calibri"/>
              </a:rPr>
              <a:t>File Uploads: Attach Session-specific files here - </a:t>
            </a:r>
            <a:r>
              <a:rPr lang="en" sz="1100" b="1">
                <a:solidFill>
                  <a:srgbClr val="475569"/>
                </a:solidFill>
                <a:latin typeface="Calibri"/>
                <a:ea typeface="Calibri"/>
                <a:cs typeface="Calibri"/>
                <a:sym typeface="Calibri"/>
              </a:rPr>
              <a:t>NOT attribution forms</a:t>
            </a:r>
            <a:endParaRPr sz="1100" b="1">
              <a:latin typeface="Calibri"/>
              <a:ea typeface="Calibri"/>
              <a:cs typeface="Calibri"/>
              <a:sym typeface="Calibri"/>
            </a:endParaRPr>
          </a:p>
        </p:txBody>
      </p:sp>
      <p:pic>
        <p:nvPicPr>
          <p:cNvPr id="305" name="Google Shape;305;p34" descr="image.png"/>
          <p:cNvPicPr preferRelativeResize="0"/>
          <p:nvPr/>
        </p:nvPicPr>
        <p:blipFill rotWithShape="1">
          <a:blip r:embed="rId5">
            <a:alphaModFix/>
          </a:blip>
          <a:srcRect/>
          <a:stretch/>
        </p:blipFill>
        <p:spPr>
          <a:xfrm>
            <a:off x="565107" y="3204532"/>
            <a:ext cx="135731" cy="164306"/>
          </a:xfrm>
          <a:prstGeom prst="rect">
            <a:avLst/>
          </a:prstGeom>
          <a:noFill/>
          <a:ln>
            <a:noFill/>
          </a:ln>
        </p:spPr>
      </p:pic>
      <p:pic>
        <p:nvPicPr>
          <p:cNvPr id="306" name="Google Shape;306;p34"/>
          <p:cNvPicPr preferRelativeResize="0"/>
          <p:nvPr/>
        </p:nvPicPr>
        <p:blipFill rotWithShape="1">
          <a:blip r:embed="rId6">
            <a:alphaModFix/>
          </a:blip>
          <a:srcRect r="1913" b="941"/>
          <a:stretch/>
        </p:blipFill>
        <p:spPr>
          <a:xfrm>
            <a:off x="5869738" y="460025"/>
            <a:ext cx="2216224" cy="2591549"/>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17"/>
          <p:cNvSpPr txBox="1">
            <a:spLocks noGrp="1"/>
          </p:cNvSpPr>
          <p:nvPr>
            <p:ph type="title"/>
          </p:nvPr>
        </p:nvSpPr>
        <p:spPr>
          <a:xfrm>
            <a:off x="311700" y="2216775"/>
            <a:ext cx="8520600" cy="841800"/>
          </a:xfrm>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en" sz="5400" b="1"/>
              <a:t>SOP Review: </a:t>
            </a:r>
            <a:endParaRPr sz="5400" b="1"/>
          </a:p>
          <a:p>
            <a:pPr marL="0" lvl="0" indent="0" algn="ctr" rtl="0">
              <a:spcBef>
                <a:spcPts val="0"/>
              </a:spcBef>
              <a:spcAft>
                <a:spcPts val="0"/>
              </a:spcAft>
              <a:buClr>
                <a:schemeClr val="dk1"/>
              </a:buClr>
              <a:buSzPts val="990"/>
              <a:buFont typeface="Arial"/>
              <a:buNone/>
            </a:pPr>
            <a:r>
              <a:rPr lang="en" sz="4489"/>
              <a:t>Sessions </a:t>
            </a:r>
            <a:endParaRPr sz="4489"/>
          </a:p>
          <a:p>
            <a:pPr marL="0" lvl="0" indent="0" algn="ctr" rtl="0">
              <a:spcBef>
                <a:spcPts val="0"/>
              </a:spcBef>
              <a:spcAft>
                <a:spcPts val="0"/>
              </a:spcAft>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10"/>
        <p:cNvGrpSpPr/>
        <p:nvPr/>
      </p:nvGrpSpPr>
      <p:grpSpPr>
        <a:xfrm>
          <a:off x="0" y="0"/>
          <a:ext cx="0" cy="0"/>
          <a:chOff x="0" y="0"/>
          <a:chExt cx="0" cy="0"/>
        </a:xfrm>
      </p:grpSpPr>
      <p:sp>
        <p:nvSpPr>
          <p:cNvPr id="311" name="Google Shape;311;p35"/>
          <p:cNvSpPr/>
          <p:nvPr/>
        </p:nvSpPr>
        <p:spPr>
          <a:xfrm>
            <a:off x="571500" y="3303984"/>
            <a:ext cx="8001000" cy="28500"/>
          </a:xfrm>
          <a:prstGeom prst="rect">
            <a:avLst/>
          </a:prstGeom>
          <a:solidFill>
            <a:srgbClr val="E2E8F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dk1"/>
              </a:solidFill>
              <a:latin typeface="Calibri"/>
              <a:ea typeface="Calibri"/>
              <a:cs typeface="Calibri"/>
              <a:sym typeface="Calibri"/>
            </a:endParaRPr>
          </a:p>
        </p:txBody>
      </p:sp>
      <p:sp>
        <p:nvSpPr>
          <p:cNvPr id="312" name="Google Shape;312;p35"/>
          <p:cNvSpPr txBox="1"/>
          <p:nvPr/>
        </p:nvSpPr>
        <p:spPr>
          <a:xfrm>
            <a:off x="527487" y="1836338"/>
            <a:ext cx="1848300" cy="2463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 sz="1600" b="1" i="0" u="none" strike="noStrike" cap="none">
                <a:solidFill>
                  <a:srgbClr val="002D62"/>
                </a:solidFill>
                <a:latin typeface="Calibri"/>
                <a:ea typeface="Calibri"/>
                <a:cs typeface="Calibri"/>
                <a:sym typeface="Calibri"/>
              </a:rPr>
              <a:t>Session Complete</a:t>
            </a:r>
            <a:endParaRPr sz="1100">
              <a:latin typeface="Calibri"/>
              <a:ea typeface="Calibri"/>
              <a:cs typeface="Calibri"/>
              <a:sym typeface="Calibri"/>
            </a:endParaRPr>
          </a:p>
        </p:txBody>
      </p:sp>
      <p:sp>
        <p:nvSpPr>
          <p:cNvPr id="313" name="Google Shape;313;p35"/>
          <p:cNvSpPr txBox="1"/>
          <p:nvPr/>
        </p:nvSpPr>
        <p:spPr>
          <a:xfrm>
            <a:off x="571481" y="3393727"/>
            <a:ext cx="1760100" cy="711000"/>
          </a:xfrm>
          <a:prstGeom prst="rect">
            <a:avLst/>
          </a:prstGeom>
          <a:noFill/>
          <a:ln>
            <a:noFill/>
          </a:ln>
        </p:spPr>
        <p:txBody>
          <a:bodyPr spcFirstLastPara="1" wrap="square" lIns="0" tIns="0" rIns="0" bIns="0" anchor="t" anchorCtr="0">
            <a:spAutoFit/>
          </a:bodyPr>
          <a:lstStyle/>
          <a:p>
            <a:pPr marL="0" marR="0" lvl="0" indent="0" algn="ctr" rtl="0">
              <a:lnSpc>
                <a:spcPct val="160000"/>
              </a:lnSpc>
              <a:spcBef>
                <a:spcPts val="0"/>
              </a:spcBef>
              <a:spcAft>
                <a:spcPts val="0"/>
              </a:spcAft>
              <a:buNone/>
            </a:pPr>
            <a:r>
              <a:rPr lang="en" sz="1100" i="0" u="none" strike="noStrike" cap="none">
                <a:solidFill>
                  <a:srgbClr val="475569"/>
                </a:solidFill>
                <a:latin typeface="Calibri"/>
                <a:ea typeface="Calibri"/>
                <a:cs typeface="Calibri"/>
                <a:sym typeface="Calibri"/>
              </a:rPr>
              <a:t>Identify status change and select "Convert to Started Business".</a:t>
            </a:r>
            <a:endParaRPr sz="1100">
              <a:latin typeface="Calibri"/>
              <a:ea typeface="Calibri"/>
              <a:cs typeface="Calibri"/>
              <a:sym typeface="Calibri"/>
            </a:endParaRPr>
          </a:p>
        </p:txBody>
      </p:sp>
      <p:sp>
        <p:nvSpPr>
          <p:cNvPr id="314" name="Google Shape;314;p35"/>
          <p:cNvSpPr txBox="1"/>
          <p:nvPr/>
        </p:nvSpPr>
        <p:spPr>
          <a:xfrm>
            <a:off x="2607778" y="1829423"/>
            <a:ext cx="1848300" cy="2463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 sz="1600" b="1" i="0" u="none" strike="noStrike" cap="none">
                <a:solidFill>
                  <a:srgbClr val="002D62"/>
                </a:solidFill>
                <a:latin typeface="Calibri"/>
                <a:ea typeface="Calibri"/>
                <a:cs typeface="Calibri"/>
                <a:sym typeface="Calibri"/>
              </a:rPr>
              <a:t>Data Entry</a:t>
            </a:r>
            <a:endParaRPr sz="1100">
              <a:latin typeface="Calibri"/>
              <a:ea typeface="Calibri"/>
              <a:cs typeface="Calibri"/>
              <a:sym typeface="Calibri"/>
            </a:endParaRPr>
          </a:p>
        </p:txBody>
      </p:sp>
      <p:sp>
        <p:nvSpPr>
          <p:cNvPr id="315" name="Google Shape;315;p35"/>
          <p:cNvSpPr txBox="1"/>
          <p:nvPr/>
        </p:nvSpPr>
        <p:spPr>
          <a:xfrm>
            <a:off x="2651782" y="2512778"/>
            <a:ext cx="1760100" cy="711000"/>
          </a:xfrm>
          <a:prstGeom prst="rect">
            <a:avLst/>
          </a:prstGeom>
          <a:noFill/>
          <a:ln>
            <a:noFill/>
          </a:ln>
        </p:spPr>
        <p:txBody>
          <a:bodyPr spcFirstLastPara="1" wrap="square" lIns="0" tIns="0" rIns="0" bIns="0" anchor="t" anchorCtr="0">
            <a:spAutoFit/>
          </a:bodyPr>
          <a:lstStyle/>
          <a:p>
            <a:pPr marL="0" marR="0" lvl="0" indent="0" algn="ctr" rtl="0">
              <a:lnSpc>
                <a:spcPct val="160000"/>
              </a:lnSpc>
              <a:spcBef>
                <a:spcPts val="0"/>
              </a:spcBef>
              <a:spcAft>
                <a:spcPts val="0"/>
              </a:spcAft>
              <a:buNone/>
            </a:pPr>
            <a:r>
              <a:rPr lang="en" sz="1100" i="0" u="none" strike="noStrike" cap="none">
                <a:solidFill>
                  <a:srgbClr val="475569"/>
                </a:solidFill>
                <a:latin typeface="Calibri"/>
                <a:ea typeface="Calibri"/>
                <a:cs typeface="Calibri"/>
                <a:sym typeface="Calibri"/>
              </a:rPr>
              <a:t>Enter Open Date, Key B</a:t>
            </a:r>
            <a:r>
              <a:rPr lang="en" sz="1100">
                <a:solidFill>
                  <a:srgbClr val="475569"/>
                </a:solidFill>
                <a:latin typeface="Calibri"/>
                <a:ea typeface="Calibri"/>
                <a:cs typeface="Calibri"/>
                <a:sym typeface="Calibri"/>
              </a:rPr>
              <a:t>usiness Details,</a:t>
            </a:r>
            <a:r>
              <a:rPr lang="en" sz="1100" i="0" u="none" strike="noStrike" cap="none">
                <a:solidFill>
                  <a:srgbClr val="475569"/>
                </a:solidFill>
                <a:latin typeface="Calibri"/>
                <a:ea typeface="Calibri"/>
                <a:cs typeface="Calibri"/>
                <a:sym typeface="Calibri"/>
              </a:rPr>
              <a:t> Employees </a:t>
            </a:r>
            <a:r>
              <a:rPr lang="en" sz="1100">
                <a:solidFill>
                  <a:srgbClr val="475569"/>
                </a:solidFill>
                <a:latin typeface="Calibri"/>
                <a:ea typeface="Calibri"/>
                <a:cs typeface="Calibri"/>
                <a:sym typeface="Calibri"/>
              </a:rPr>
              <a:t>(FTE ≥ 1)</a:t>
            </a:r>
            <a:r>
              <a:rPr lang="en" sz="1100" i="0" u="none" strike="noStrike" cap="none">
                <a:solidFill>
                  <a:srgbClr val="475569"/>
                </a:solidFill>
                <a:latin typeface="Calibri"/>
                <a:ea typeface="Calibri"/>
                <a:cs typeface="Calibri"/>
                <a:sym typeface="Calibri"/>
              </a:rPr>
              <a:t>, and Financials.</a:t>
            </a:r>
            <a:endParaRPr sz="1100">
              <a:latin typeface="Calibri"/>
              <a:ea typeface="Calibri"/>
              <a:cs typeface="Calibri"/>
              <a:sym typeface="Calibri"/>
            </a:endParaRPr>
          </a:p>
        </p:txBody>
      </p:sp>
      <p:sp>
        <p:nvSpPr>
          <p:cNvPr id="316" name="Google Shape;316;p35"/>
          <p:cNvSpPr txBox="1"/>
          <p:nvPr/>
        </p:nvSpPr>
        <p:spPr>
          <a:xfrm>
            <a:off x="4688060" y="1829423"/>
            <a:ext cx="1848300" cy="2463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 sz="1600" b="1" i="0" u="none" strike="noStrike" cap="none">
                <a:solidFill>
                  <a:srgbClr val="002D62"/>
                </a:solidFill>
                <a:latin typeface="Calibri"/>
                <a:ea typeface="Calibri"/>
                <a:cs typeface="Calibri"/>
                <a:sym typeface="Calibri"/>
              </a:rPr>
              <a:t>Milestone Claim</a:t>
            </a:r>
            <a:endParaRPr sz="1100">
              <a:latin typeface="Calibri"/>
              <a:ea typeface="Calibri"/>
              <a:cs typeface="Calibri"/>
              <a:sym typeface="Calibri"/>
            </a:endParaRPr>
          </a:p>
        </p:txBody>
      </p:sp>
      <p:sp>
        <p:nvSpPr>
          <p:cNvPr id="317" name="Google Shape;317;p35"/>
          <p:cNvSpPr txBox="1"/>
          <p:nvPr/>
        </p:nvSpPr>
        <p:spPr>
          <a:xfrm>
            <a:off x="4732064" y="3355069"/>
            <a:ext cx="1760100" cy="440100"/>
          </a:xfrm>
          <a:prstGeom prst="rect">
            <a:avLst/>
          </a:prstGeom>
          <a:noFill/>
          <a:ln>
            <a:noFill/>
          </a:ln>
        </p:spPr>
        <p:txBody>
          <a:bodyPr spcFirstLastPara="1" wrap="square" lIns="0" tIns="0" rIns="0" bIns="0" anchor="t" anchorCtr="0">
            <a:spAutoFit/>
          </a:bodyPr>
          <a:lstStyle/>
          <a:p>
            <a:pPr marL="0" marR="0" lvl="0" indent="0" algn="ctr" rtl="0">
              <a:lnSpc>
                <a:spcPct val="160000"/>
              </a:lnSpc>
              <a:spcBef>
                <a:spcPts val="0"/>
              </a:spcBef>
              <a:spcAft>
                <a:spcPts val="0"/>
              </a:spcAft>
              <a:buNone/>
            </a:pPr>
            <a:r>
              <a:rPr lang="en" sz="1100" i="0" u="none" strike="noStrike" cap="none">
                <a:solidFill>
                  <a:srgbClr val="475569"/>
                </a:solidFill>
                <a:latin typeface="Calibri"/>
                <a:ea typeface="Calibri"/>
                <a:cs typeface="Calibri"/>
                <a:sym typeface="Calibri"/>
              </a:rPr>
              <a:t>Select "Report New Business Start" or "Capital Raised".</a:t>
            </a:r>
            <a:endParaRPr sz="1100">
              <a:latin typeface="Calibri"/>
              <a:ea typeface="Calibri"/>
              <a:cs typeface="Calibri"/>
              <a:sym typeface="Calibri"/>
            </a:endParaRPr>
          </a:p>
        </p:txBody>
      </p:sp>
      <p:sp>
        <p:nvSpPr>
          <p:cNvPr id="318" name="Google Shape;318;p35"/>
          <p:cNvSpPr txBox="1"/>
          <p:nvPr/>
        </p:nvSpPr>
        <p:spPr>
          <a:xfrm>
            <a:off x="6768343" y="1829423"/>
            <a:ext cx="1848300" cy="2463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 sz="1600" b="1" i="0" u="none" strike="noStrike" cap="none">
                <a:solidFill>
                  <a:srgbClr val="002D62"/>
                </a:solidFill>
                <a:latin typeface="Antonio"/>
                <a:ea typeface="Antonio"/>
                <a:cs typeface="Antonio"/>
                <a:sym typeface="Antonio"/>
              </a:rPr>
              <a:t>Impact Form</a:t>
            </a:r>
            <a:endParaRPr sz="1100">
              <a:latin typeface="Antonio"/>
              <a:ea typeface="Antonio"/>
              <a:cs typeface="Antonio"/>
              <a:sym typeface="Antonio"/>
            </a:endParaRPr>
          </a:p>
        </p:txBody>
      </p:sp>
      <p:sp>
        <p:nvSpPr>
          <p:cNvPr id="319" name="Google Shape;319;p35"/>
          <p:cNvSpPr txBox="1"/>
          <p:nvPr/>
        </p:nvSpPr>
        <p:spPr>
          <a:xfrm>
            <a:off x="6812347" y="2229713"/>
            <a:ext cx="1760100" cy="711000"/>
          </a:xfrm>
          <a:prstGeom prst="rect">
            <a:avLst/>
          </a:prstGeom>
          <a:noFill/>
          <a:ln>
            <a:noFill/>
          </a:ln>
        </p:spPr>
        <p:txBody>
          <a:bodyPr spcFirstLastPara="1" wrap="square" lIns="0" tIns="0" rIns="0" bIns="0" anchor="t" anchorCtr="0">
            <a:spAutoFit/>
          </a:bodyPr>
          <a:lstStyle/>
          <a:p>
            <a:pPr marL="0" marR="0" lvl="0" indent="0" algn="ctr" rtl="0">
              <a:lnSpc>
                <a:spcPct val="160000"/>
              </a:lnSpc>
              <a:spcBef>
                <a:spcPts val="0"/>
              </a:spcBef>
              <a:spcAft>
                <a:spcPts val="0"/>
              </a:spcAft>
              <a:buNone/>
            </a:pPr>
            <a:r>
              <a:rPr lang="en" sz="1100" i="0" u="none" strike="noStrike" cap="none">
                <a:solidFill>
                  <a:srgbClr val="475569"/>
                </a:solidFill>
                <a:latin typeface="Calibri"/>
                <a:ea typeface="Calibri"/>
                <a:cs typeface="Calibri"/>
                <a:sym typeface="Calibri"/>
              </a:rPr>
              <a:t>Review summary and generate the Impact Record. </a:t>
            </a:r>
            <a:r>
              <a:rPr lang="en" sz="1100">
                <a:solidFill>
                  <a:srgbClr val="475569"/>
                </a:solidFill>
                <a:latin typeface="Calibri"/>
                <a:ea typeface="Calibri"/>
                <a:cs typeface="Calibri"/>
                <a:sym typeface="Calibri"/>
              </a:rPr>
              <a:t>Choose to attach attribution and submit.</a:t>
            </a:r>
            <a:endParaRPr sz="1100">
              <a:latin typeface="Calibri"/>
              <a:ea typeface="Calibri"/>
              <a:cs typeface="Calibri"/>
              <a:sym typeface="Calibri"/>
            </a:endParaRPr>
          </a:p>
        </p:txBody>
      </p:sp>
      <p:sp>
        <p:nvSpPr>
          <p:cNvPr id="320" name="Google Shape;320;p35"/>
          <p:cNvSpPr txBox="1"/>
          <p:nvPr/>
        </p:nvSpPr>
        <p:spPr>
          <a:xfrm>
            <a:off x="714375" y="489836"/>
            <a:ext cx="8250900" cy="3849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 sz="2500" i="0" u="none" strike="noStrike" cap="none">
                <a:solidFill>
                  <a:srgbClr val="002D62"/>
                </a:solidFill>
                <a:latin typeface="Antonio SemiBold"/>
                <a:ea typeface="Antonio SemiBold"/>
                <a:cs typeface="Antonio SemiBold"/>
                <a:sym typeface="Antonio SemiBold"/>
              </a:rPr>
              <a:t>Converting Pre-Ventures</a:t>
            </a:r>
            <a:endParaRPr sz="1100">
              <a:latin typeface="Antonio"/>
              <a:ea typeface="Antonio"/>
              <a:cs typeface="Antonio"/>
              <a:sym typeface="Antonio"/>
            </a:endParaRPr>
          </a:p>
        </p:txBody>
      </p:sp>
      <p:sp>
        <p:nvSpPr>
          <p:cNvPr id="321" name="Google Shape;321;p35"/>
          <p:cNvSpPr/>
          <p:nvPr/>
        </p:nvSpPr>
        <p:spPr>
          <a:xfrm>
            <a:off x="571500" y="428625"/>
            <a:ext cx="57000" cy="464400"/>
          </a:xfrm>
          <a:prstGeom prst="rect">
            <a:avLst/>
          </a:prstGeom>
          <a:solidFill>
            <a:srgbClr val="D1124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dk1"/>
              </a:solidFill>
              <a:latin typeface="Calibri"/>
              <a:ea typeface="Calibri"/>
              <a:cs typeface="Calibri"/>
              <a:sym typeface="Calibri"/>
            </a:endParaRPr>
          </a:p>
        </p:txBody>
      </p:sp>
      <p:sp>
        <p:nvSpPr>
          <p:cNvPr id="322" name="Google Shape;322;p35"/>
          <p:cNvSpPr/>
          <p:nvPr/>
        </p:nvSpPr>
        <p:spPr>
          <a:xfrm>
            <a:off x="1365851" y="3218259"/>
            <a:ext cx="171600" cy="171600"/>
          </a:xfrm>
          <a:prstGeom prst="roundRect">
            <a:avLst>
              <a:gd name="adj" fmla="val 50000"/>
            </a:avLst>
          </a:prstGeom>
          <a:solidFill>
            <a:srgbClr val="D11242"/>
          </a:solidFill>
          <a:ln w="28575" cap="flat" cmpd="sng">
            <a:solidFill>
              <a:srgbClr val="FFFFFF"/>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dk1"/>
              </a:solidFill>
              <a:latin typeface="Calibri"/>
              <a:ea typeface="Calibri"/>
              <a:cs typeface="Calibri"/>
              <a:sym typeface="Calibri"/>
            </a:endParaRPr>
          </a:p>
        </p:txBody>
      </p:sp>
      <p:sp>
        <p:nvSpPr>
          <p:cNvPr id="323" name="Google Shape;323;p35"/>
          <p:cNvSpPr/>
          <p:nvPr/>
        </p:nvSpPr>
        <p:spPr>
          <a:xfrm>
            <a:off x="3446134" y="3218259"/>
            <a:ext cx="171600" cy="171600"/>
          </a:xfrm>
          <a:prstGeom prst="roundRect">
            <a:avLst>
              <a:gd name="adj" fmla="val 50000"/>
            </a:avLst>
          </a:prstGeom>
          <a:solidFill>
            <a:srgbClr val="D11242"/>
          </a:solidFill>
          <a:ln w="28575" cap="flat" cmpd="sng">
            <a:solidFill>
              <a:srgbClr val="FFFFFF"/>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dk1"/>
              </a:solidFill>
              <a:latin typeface="Calibri"/>
              <a:ea typeface="Calibri"/>
              <a:cs typeface="Calibri"/>
              <a:sym typeface="Calibri"/>
            </a:endParaRPr>
          </a:p>
        </p:txBody>
      </p:sp>
      <p:sp>
        <p:nvSpPr>
          <p:cNvPr id="324" name="Google Shape;324;p35"/>
          <p:cNvSpPr/>
          <p:nvPr/>
        </p:nvSpPr>
        <p:spPr>
          <a:xfrm>
            <a:off x="5526416" y="3218259"/>
            <a:ext cx="171600" cy="171600"/>
          </a:xfrm>
          <a:prstGeom prst="roundRect">
            <a:avLst>
              <a:gd name="adj" fmla="val 50000"/>
            </a:avLst>
          </a:prstGeom>
          <a:solidFill>
            <a:srgbClr val="D11242"/>
          </a:solidFill>
          <a:ln w="28575" cap="flat" cmpd="sng">
            <a:solidFill>
              <a:srgbClr val="FFFFFF"/>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dk1"/>
              </a:solidFill>
              <a:latin typeface="Calibri"/>
              <a:ea typeface="Calibri"/>
              <a:cs typeface="Calibri"/>
              <a:sym typeface="Calibri"/>
            </a:endParaRPr>
          </a:p>
        </p:txBody>
      </p:sp>
      <p:sp>
        <p:nvSpPr>
          <p:cNvPr id="325" name="Google Shape;325;p35"/>
          <p:cNvSpPr/>
          <p:nvPr/>
        </p:nvSpPr>
        <p:spPr>
          <a:xfrm>
            <a:off x="7606698" y="3218259"/>
            <a:ext cx="171600" cy="171600"/>
          </a:xfrm>
          <a:prstGeom prst="roundRect">
            <a:avLst>
              <a:gd name="adj" fmla="val 50000"/>
            </a:avLst>
          </a:prstGeom>
          <a:solidFill>
            <a:srgbClr val="D11242"/>
          </a:solidFill>
          <a:ln w="28575" cap="flat" cmpd="sng">
            <a:solidFill>
              <a:srgbClr val="FFFFFF"/>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29"/>
        <p:cNvGrpSpPr/>
        <p:nvPr/>
      </p:nvGrpSpPr>
      <p:grpSpPr>
        <a:xfrm>
          <a:off x="0" y="0"/>
          <a:ext cx="0" cy="0"/>
          <a:chOff x="0" y="0"/>
          <a:chExt cx="0" cy="0"/>
        </a:xfrm>
      </p:grpSpPr>
      <p:pic>
        <p:nvPicPr>
          <p:cNvPr id="330" name="Google Shape;330;p36" descr="image.png"/>
          <p:cNvPicPr preferRelativeResize="0"/>
          <p:nvPr/>
        </p:nvPicPr>
        <p:blipFill rotWithShape="1">
          <a:blip r:embed="rId3">
            <a:alphaModFix/>
          </a:blip>
          <a:srcRect/>
          <a:stretch/>
        </p:blipFill>
        <p:spPr>
          <a:xfrm>
            <a:off x="571494" y="4047801"/>
            <a:ext cx="285750" cy="285750"/>
          </a:xfrm>
          <a:prstGeom prst="rect">
            <a:avLst/>
          </a:prstGeom>
          <a:noFill/>
          <a:ln>
            <a:noFill/>
          </a:ln>
        </p:spPr>
      </p:pic>
      <p:sp>
        <p:nvSpPr>
          <p:cNvPr id="331" name="Google Shape;331;p36"/>
          <p:cNvSpPr txBox="1"/>
          <p:nvPr/>
        </p:nvSpPr>
        <p:spPr>
          <a:xfrm>
            <a:off x="965594" y="4047798"/>
            <a:ext cx="7272600" cy="4401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 sz="1100" b="1" i="0" u="none" strike="noStrike" cap="none">
                <a:solidFill>
                  <a:srgbClr val="475569"/>
                </a:solidFill>
                <a:latin typeface="Lato"/>
                <a:ea typeface="Lato"/>
                <a:cs typeface="Lato"/>
                <a:sym typeface="Lato"/>
              </a:rPr>
              <a:t>Approval Workflow:</a:t>
            </a:r>
            <a:r>
              <a:rPr lang="en" sz="1100" b="0" i="0" u="none" strike="noStrike" cap="none">
                <a:solidFill>
                  <a:srgbClr val="475569"/>
                </a:solidFill>
                <a:latin typeface="Lato"/>
                <a:ea typeface="Lato"/>
                <a:cs typeface="Lato"/>
                <a:sym typeface="Lato"/>
              </a:rPr>
              <a:t> If a PDF attribution is attached, milestones can be sent directly to the regional approval queue from the entry interface. Can also choose to attach, but not submit, or generate the milestone and attach/submit later.</a:t>
            </a:r>
            <a:endParaRPr sz="1100"/>
          </a:p>
        </p:txBody>
      </p:sp>
      <p:sp>
        <p:nvSpPr>
          <p:cNvPr id="332" name="Google Shape;332;p36"/>
          <p:cNvSpPr txBox="1"/>
          <p:nvPr/>
        </p:nvSpPr>
        <p:spPr>
          <a:xfrm>
            <a:off x="714375" y="489836"/>
            <a:ext cx="8250900" cy="3849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 sz="2500" i="0" u="none" strike="noStrike" cap="none">
                <a:solidFill>
                  <a:srgbClr val="002D62"/>
                </a:solidFill>
                <a:latin typeface="Antonio SemiBold"/>
                <a:ea typeface="Antonio SemiBold"/>
                <a:cs typeface="Antonio SemiBold"/>
                <a:sym typeface="Antonio SemiBold"/>
              </a:rPr>
              <a:t>Reporting SBDC Economic Impact for In-Business Clients</a:t>
            </a:r>
            <a:endParaRPr sz="1100">
              <a:latin typeface="Antonio"/>
              <a:ea typeface="Antonio"/>
              <a:cs typeface="Antonio"/>
              <a:sym typeface="Antonio"/>
            </a:endParaRPr>
          </a:p>
        </p:txBody>
      </p:sp>
      <p:sp>
        <p:nvSpPr>
          <p:cNvPr id="333" name="Google Shape;333;p36"/>
          <p:cNvSpPr/>
          <p:nvPr/>
        </p:nvSpPr>
        <p:spPr>
          <a:xfrm>
            <a:off x="571500" y="428625"/>
            <a:ext cx="57000" cy="464400"/>
          </a:xfrm>
          <a:prstGeom prst="rect">
            <a:avLst/>
          </a:prstGeom>
          <a:solidFill>
            <a:srgbClr val="D1124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dk1"/>
              </a:solidFill>
              <a:latin typeface="Calibri"/>
              <a:ea typeface="Calibri"/>
              <a:cs typeface="Calibri"/>
              <a:sym typeface="Calibri"/>
            </a:endParaRPr>
          </a:p>
        </p:txBody>
      </p:sp>
      <p:pic>
        <p:nvPicPr>
          <p:cNvPr id="334" name="Google Shape;334;p36"/>
          <p:cNvPicPr preferRelativeResize="0"/>
          <p:nvPr/>
        </p:nvPicPr>
        <p:blipFill>
          <a:blip r:embed="rId4">
            <a:alphaModFix/>
          </a:blip>
          <a:stretch>
            <a:fillRect/>
          </a:stretch>
        </p:blipFill>
        <p:spPr>
          <a:xfrm>
            <a:off x="571500" y="1260950"/>
            <a:ext cx="3019500" cy="1128275"/>
          </a:xfrm>
          <a:prstGeom prst="rect">
            <a:avLst/>
          </a:prstGeom>
          <a:noFill/>
          <a:ln>
            <a:noFill/>
          </a:ln>
        </p:spPr>
      </p:pic>
      <p:pic>
        <p:nvPicPr>
          <p:cNvPr id="335" name="Google Shape;335;p36"/>
          <p:cNvPicPr preferRelativeResize="0"/>
          <p:nvPr/>
        </p:nvPicPr>
        <p:blipFill>
          <a:blip r:embed="rId5">
            <a:alphaModFix/>
          </a:blip>
          <a:stretch>
            <a:fillRect/>
          </a:stretch>
        </p:blipFill>
        <p:spPr>
          <a:xfrm>
            <a:off x="3979302" y="1259075"/>
            <a:ext cx="4142243" cy="28114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39"/>
        <p:cNvGrpSpPr/>
        <p:nvPr/>
      </p:nvGrpSpPr>
      <p:grpSpPr>
        <a:xfrm>
          <a:off x="0" y="0"/>
          <a:ext cx="0" cy="0"/>
          <a:chOff x="0" y="0"/>
          <a:chExt cx="0" cy="0"/>
        </a:xfrm>
      </p:grpSpPr>
      <p:pic>
        <p:nvPicPr>
          <p:cNvPr id="340" name="Google Shape;340;p37" descr="image.png"/>
          <p:cNvPicPr preferRelativeResize="0"/>
          <p:nvPr/>
        </p:nvPicPr>
        <p:blipFill rotWithShape="1">
          <a:blip r:embed="rId3">
            <a:alphaModFix/>
          </a:blip>
          <a:srcRect/>
          <a:stretch/>
        </p:blipFill>
        <p:spPr>
          <a:xfrm>
            <a:off x="571494" y="3958048"/>
            <a:ext cx="285750" cy="285750"/>
          </a:xfrm>
          <a:prstGeom prst="rect">
            <a:avLst/>
          </a:prstGeom>
          <a:noFill/>
          <a:ln>
            <a:noFill/>
          </a:ln>
        </p:spPr>
      </p:pic>
      <p:sp>
        <p:nvSpPr>
          <p:cNvPr id="341" name="Google Shape;341;p37"/>
          <p:cNvSpPr txBox="1"/>
          <p:nvPr/>
        </p:nvSpPr>
        <p:spPr>
          <a:xfrm>
            <a:off x="965594" y="3958046"/>
            <a:ext cx="7272600" cy="4401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 sz="1100" b="1" i="0" u="none" strike="noStrike" cap="none">
                <a:solidFill>
                  <a:srgbClr val="475569"/>
                </a:solidFill>
                <a:latin typeface="Lato"/>
                <a:ea typeface="Lato"/>
                <a:cs typeface="Lato"/>
                <a:sym typeface="Lato"/>
              </a:rPr>
              <a:t>Approval Workflow:</a:t>
            </a:r>
            <a:r>
              <a:rPr lang="en" sz="1100" b="0" i="0" u="none" strike="noStrike" cap="none">
                <a:solidFill>
                  <a:srgbClr val="475569"/>
                </a:solidFill>
                <a:latin typeface="Lato"/>
                <a:ea typeface="Lato"/>
                <a:cs typeface="Lato"/>
                <a:sym typeface="Lato"/>
              </a:rPr>
              <a:t> If a PDF attribution is attached, milestones can be sent directly to the regional approval queue from the entry interface. Can also choose to attach, but not submit, or generate the milestone and attach/submit later.</a:t>
            </a:r>
            <a:endParaRPr sz="1100"/>
          </a:p>
        </p:txBody>
      </p:sp>
      <p:sp>
        <p:nvSpPr>
          <p:cNvPr id="342" name="Google Shape;342;p37"/>
          <p:cNvSpPr txBox="1"/>
          <p:nvPr/>
        </p:nvSpPr>
        <p:spPr>
          <a:xfrm>
            <a:off x="714375" y="489585"/>
            <a:ext cx="8250900" cy="3849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 sz="2500" i="0" u="none" strike="noStrike" cap="none">
                <a:solidFill>
                  <a:srgbClr val="002D62"/>
                </a:solidFill>
                <a:latin typeface="Antonio SemiBold"/>
                <a:ea typeface="Antonio SemiBold"/>
                <a:cs typeface="Antonio SemiBold"/>
                <a:sym typeface="Antonio SemiBold"/>
              </a:rPr>
              <a:t>Reporting </a:t>
            </a:r>
            <a:r>
              <a:rPr lang="en" sz="2500">
                <a:solidFill>
                  <a:srgbClr val="002D62"/>
                </a:solidFill>
                <a:latin typeface="Antonio SemiBold"/>
                <a:ea typeface="Antonio SemiBold"/>
                <a:cs typeface="Antonio SemiBold"/>
                <a:sym typeface="Antonio SemiBold"/>
              </a:rPr>
              <a:t>APEX </a:t>
            </a:r>
            <a:r>
              <a:rPr lang="en" sz="2500" i="0" u="none" strike="noStrike" cap="none">
                <a:solidFill>
                  <a:srgbClr val="002D62"/>
                </a:solidFill>
                <a:latin typeface="Antonio SemiBold"/>
                <a:ea typeface="Antonio SemiBold"/>
                <a:cs typeface="Antonio SemiBold"/>
                <a:sym typeface="Antonio SemiBold"/>
              </a:rPr>
              <a:t>Economic Impact for In-Business Clients</a:t>
            </a:r>
            <a:endParaRPr sz="1100">
              <a:latin typeface="Antonio"/>
              <a:ea typeface="Antonio"/>
              <a:cs typeface="Antonio"/>
              <a:sym typeface="Antonio"/>
            </a:endParaRPr>
          </a:p>
        </p:txBody>
      </p:sp>
      <p:sp>
        <p:nvSpPr>
          <p:cNvPr id="343" name="Google Shape;343;p37"/>
          <p:cNvSpPr/>
          <p:nvPr/>
        </p:nvSpPr>
        <p:spPr>
          <a:xfrm>
            <a:off x="571500" y="428625"/>
            <a:ext cx="57000" cy="464400"/>
          </a:xfrm>
          <a:prstGeom prst="rect">
            <a:avLst/>
          </a:prstGeom>
          <a:solidFill>
            <a:srgbClr val="D1124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dk1"/>
              </a:solidFill>
              <a:latin typeface="Calibri"/>
              <a:ea typeface="Calibri"/>
              <a:cs typeface="Calibri"/>
              <a:sym typeface="Calibri"/>
            </a:endParaRPr>
          </a:p>
        </p:txBody>
      </p:sp>
      <p:pic>
        <p:nvPicPr>
          <p:cNvPr id="344" name="Google Shape;344;p37"/>
          <p:cNvPicPr preferRelativeResize="0"/>
          <p:nvPr/>
        </p:nvPicPr>
        <p:blipFill>
          <a:blip r:embed="rId4">
            <a:alphaModFix/>
          </a:blip>
          <a:stretch>
            <a:fillRect/>
          </a:stretch>
        </p:blipFill>
        <p:spPr>
          <a:xfrm>
            <a:off x="571500" y="1228275"/>
            <a:ext cx="2700324" cy="965475"/>
          </a:xfrm>
          <a:prstGeom prst="rect">
            <a:avLst/>
          </a:prstGeom>
          <a:noFill/>
          <a:ln>
            <a:noFill/>
          </a:ln>
        </p:spPr>
      </p:pic>
      <p:sp>
        <p:nvSpPr>
          <p:cNvPr id="345" name="Google Shape;345;p37"/>
          <p:cNvSpPr txBox="1"/>
          <p:nvPr/>
        </p:nvSpPr>
        <p:spPr>
          <a:xfrm>
            <a:off x="4499875" y="3221400"/>
            <a:ext cx="3738300" cy="554100"/>
          </a:xfrm>
          <a:prstGeom prst="rect">
            <a:avLst/>
          </a:prstGeom>
          <a:solidFill>
            <a:srgbClr val="EAD1DC"/>
          </a:solidFill>
          <a:ln w="9525" cap="flat" cmpd="sng">
            <a:solidFill>
              <a:srgbClr val="D11242"/>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200" b="1">
                <a:solidFill>
                  <a:srgbClr val="D11242"/>
                </a:solidFill>
                <a:latin typeface="Calibri"/>
                <a:ea typeface="Calibri"/>
                <a:cs typeface="Calibri"/>
                <a:sym typeface="Calibri"/>
              </a:rPr>
              <a:t>Note: Contract Awards generate a client milestone as well (standard procedure now).</a:t>
            </a:r>
            <a:endParaRPr sz="1200" b="1">
              <a:solidFill>
                <a:srgbClr val="D11242"/>
              </a:solidFill>
              <a:latin typeface="Calibri"/>
              <a:ea typeface="Calibri"/>
              <a:cs typeface="Calibri"/>
              <a:sym typeface="Calibri"/>
            </a:endParaRPr>
          </a:p>
        </p:txBody>
      </p:sp>
      <p:pic>
        <p:nvPicPr>
          <p:cNvPr id="346" name="Google Shape;346;p37"/>
          <p:cNvPicPr preferRelativeResize="0"/>
          <p:nvPr/>
        </p:nvPicPr>
        <p:blipFill>
          <a:blip r:embed="rId5">
            <a:alphaModFix/>
          </a:blip>
          <a:stretch>
            <a:fillRect/>
          </a:stretch>
        </p:blipFill>
        <p:spPr>
          <a:xfrm>
            <a:off x="4471570" y="1228275"/>
            <a:ext cx="3766625" cy="17981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2D62"/>
        </a:solidFill>
        <a:effectLst/>
      </p:bgPr>
    </p:bg>
    <p:spTree>
      <p:nvGrpSpPr>
        <p:cNvPr id="1" name="Shape 350"/>
        <p:cNvGrpSpPr/>
        <p:nvPr/>
      </p:nvGrpSpPr>
      <p:grpSpPr>
        <a:xfrm>
          <a:off x="0" y="0"/>
          <a:ext cx="0" cy="0"/>
          <a:chOff x="0" y="0"/>
          <a:chExt cx="0" cy="0"/>
        </a:xfrm>
      </p:grpSpPr>
      <p:pic>
        <p:nvPicPr>
          <p:cNvPr id="351" name="Google Shape;351;p38" descr="image.png"/>
          <p:cNvPicPr preferRelativeResize="0"/>
          <p:nvPr/>
        </p:nvPicPr>
        <p:blipFill rotWithShape="1">
          <a:blip r:embed="rId3">
            <a:alphaModFix/>
          </a:blip>
          <a:srcRect/>
          <a:stretch/>
        </p:blipFill>
        <p:spPr>
          <a:xfrm>
            <a:off x="0" y="0"/>
            <a:ext cx="9144000" cy="5143500"/>
          </a:xfrm>
          <a:prstGeom prst="rect">
            <a:avLst/>
          </a:prstGeom>
          <a:noFill/>
          <a:ln>
            <a:noFill/>
          </a:ln>
        </p:spPr>
      </p:pic>
      <p:pic>
        <p:nvPicPr>
          <p:cNvPr id="352" name="Google Shape;352;p38" descr="image.png"/>
          <p:cNvPicPr preferRelativeResize="0"/>
          <p:nvPr/>
        </p:nvPicPr>
        <p:blipFill rotWithShape="1">
          <a:blip r:embed="rId4">
            <a:alphaModFix/>
          </a:blip>
          <a:srcRect/>
          <a:stretch/>
        </p:blipFill>
        <p:spPr>
          <a:xfrm>
            <a:off x="8358188" y="214313"/>
            <a:ext cx="428625" cy="428625"/>
          </a:xfrm>
          <a:prstGeom prst="rect">
            <a:avLst/>
          </a:prstGeom>
          <a:noFill/>
          <a:ln>
            <a:noFill/>
          </a:ln>
        </p:spPr>
      </p:pic>
      <p:sp>
        <p:nvSpPr>
          <p:cNvPr id="353" name="Google Shape;353;p38"/>
          <p:cNvSpPr txBox="1"/>
          <p:nvPr/>
        </p:nvSpPr>
        <p:spPr>
          <a:xfrm>
            <a:off x="371250" y="1488802"/>
            <a:ext cx="8401200" cy="692700"/>
          </a:xfrm>
          <a:prstGeom prst="rect">
            <a:avLst/>
          </a:prstGeom>
          <a:noFill/>
          <a:ln>
            <a:noFill/>
          </a:ln>
        </p:spPr>
        <p:txBody>
          <a:bodyPr spcFirstLastPara="1" wrap="square" lIns="0" tIns="0" rIns="0" bIns="0" anchor="t" anchorCtr="0">
            <a:spAutoFit/>
          </a:bodyPr>
          <a:lstStyle/>
          <a:p>
            <a:pPr marL="0" marR="0" lvl="0" indent="0" algn="ctr" rtl="0">
              <a:lnSpc>
                <a:spcPct val="110000"/>
              </a:lnSpc>
              <a:spcBef>
                <a:spcPts val="0"/>
              </a:spcBef>
              <a:spcAft>
                <a:spcPts val="0"/>
              </a:spcAft>
              <a:buNone/>
            </a:pPr>
            <a:r>
              <a:rPr lang="en" sz="4500" b="1" i="0" u="none" strike="noStrike" cap="none">
                <a:solidFill>
                  <a:srgbClr val="FFFFFF"/>
                </a:solidFill>
                <a:latin typeface="Poppins"/>
                <a:ea typeface="Poppins"/>
                <a:cs typeface="Poppins"/>
                <a:sym typeface="Poppins"/>
              </a:rPr>
              <a:t>Questions?</a:t>
            </a:r>
            <a:endParaRPr sz="1100"/>
          </a:p>
        </p:txBody>
      </p:sp>
      <p:sp>
        <p:nvSpPr>
          <p:cNvPr id="354" name="Google Shape;354;p38"/>
          <p:cNvSpPr txBox="1"/>
          <p:nvPr/>
        </p:nvSpPr>
        <p:spPr>
          <a:xfrm>
            <a:off x="571575" y="2268927"/>
            <a:ext cx="8001000" cy="215400"/>
          </a:xfrm>
          <a:prstGeom prst="rect">
            <a:avLst/>
          </a:prstGeom>
          <a:noFill/>
          <a:ln>
            <a:noFill/>
          </a:ln>
        </p:spPr>
        <p:txBody>
          <a:bodyPr spcFirstLastPara="1" wrap="square" lIns="0" tIns="0" rIns="0" bIns="0" anchor="t" anchorCtr="0">
            <a:spAutoFit/>
          </a:bodyPr>
          <a:lstStyle/>
          <a:p>
            <a:pPr marL="0" marR="0" lvl="0" indent="0" algn="ctr" rtl="0">
              <a:lnSpc>
                <a:spcPct val="159944"/>
              </a:lnSpc>
              <a:spcBef>
                <a:spcPts val="0"/>
              </a:spcBef>
              <a:spcAft>
                <a:spcPts val="0"/>
              </a:spcAft>
              <a:buNone/>
            </a:pPr>
            <a:r>
              <a:rPr lang="en" sz="1400" b="0" i="0" u="none" strike="noStrike" cap="none">
                <a:solidFill>
                  <a:srgbClr val="CBD5E1"/>
                </a:solidFill>
                <a:latin typeface="Lato"/>
                <a:ea typeface="Lato"/>
                <a:cs typeface="Lato"/>
                <a:sym typeface="Lato"/>
              </a:rPr>
              <a:t>Salesforce Administration &amp; Support Team</a:t>
            </a:r>
            <a:endParaRPr sz="1100"/>
          </a:p>
        </p:txBody>
      </p:sp>
      <p:sp>
        <p:nvSpPr>
          <p:cNvPr id="355" name="Google Shape;355;p38"/>
          <p:cNvSpPr txBox="1"/>
          <p:nvPr/>
        </p:nvSpPr>
        <p:spPr>
          <a:xfrm>
            <a:off x="955225" y="2571750"/>
            <a:ext cx="6791100" cy="1240200"/>
          </a:xfrm>
          <a:prstGeom prst="rect">
            <a:avLst/>
          </a:prstGeom>
          <a:noFill/>
          <a:ln>
            <a:noFill/>
          </a:ln>
        </p:spPr>
        <p:txBody>
          <a:bodyPr spcFirstLastPara="1" wrap="square" lIns="371475" tIns="0" rIns="0" bIns="0" anchor="ctr" anchorCtr="0">
            <a:noAutofit/>
          </a:bodyPr>
          <a:lstStyle/>
          <a:p>
            <a:pPr marL="0" marR="0" lvl="0" indent="0" algn="ctr" rtl="0">
              <a:lnSpc>
                <a:spcPct val="159944"/>
              </a:lnSpc>
              <a:spcBef>
                <a:spcPts val="0"/>
              </a:spcBef>
              <a:spcAft>
                <a:spcPts val="0"/>
              </a:spcAft>
              <a:buNone/>
            </a:pPr>
            <a:endParaRPr sz="1100"/>
          </a:p>
          <a:p>
            <a:pPr marL="0" marR="0" lvl="0" indent="0" algn="ctr" rtl="0">
              <a:lnSpc>
                <a:spcPct val="159944"/>
              </a:lnSpc>
              <a:spcBef>
                <a:spcPts val="0"/>
              </a:spcBef>
              <a:spcAft>
                <a:spcPts val="0"/>
              </a:spcAft>
              <a:buNone/>
            </a:pPr>
            <a:r>
              <a:rPr lang="en" sz="1500">
                <a:solidFill>
                  <a:srgbClr val="FFFFFF"/>
                </a:solidFill>
                <a:uFill>
                  <a:noFill/>
                </a:uFill>
                <a:latin typeface="Lato"/>
                <a:ea typeface="Lato"/>
                <a:cs typeface="Lato"/>
                <a:sym typeface="Lato"/>
                <a:hlinkClick r:id="rId5">
                  <a:extLst>
                    <a:ext uri="{A12FA001-AC4F-418D-AE19-62706E023703}">
                      <ahyp:hlinkClr xmlns:ahyp="http://schemas.microsoft.com/office/drawing/2018/hyperlinkcolor" val="tx"/>
                    </a:ext>
                  </a:extLst>
                </a:hlinkClick>
              </a:rPr>
              <a:t>erik.heineken</a:t>
            </a:r>
            <a:r>
              <a:rPr lang="en" sz="1500" b="0" i="0" strike="noStrike" cap="none">
                <a:solidFill>
                  <a:srgbClr val="FFFFFF"/>
                </a:solidFill>
                <a:uFill>
                  <a:noFill/>
                </a:uFill>
                <a:latin typeface="Lato"/>
                <a:ea typeface="Lato"/>
                <a:cs typeface="Lato"/>
                <a:sym typeface="Lato"/>
                <a:hlinkClick r:id="rId5">
                  <a:extLst>
                    <a:ext uri="{A12FA001-AC4F-418D-AE19-62706E023703}">
                      <ahyp:hlinkClr xmlns:ahyp="http://schemas.microsoft.com/office/drawing/2018/hyperlinkcolor" val="tx"/>
                    </a:ext>
                  </a:extLst>
                </a:hlinkClick>
              </a:rPr>
              <a:t>@floridasbdc.org</a:t>
            </a:r>
            <a:endParaRPr sz="1500" b="0" i="0" u="none" strike="noStrike" cap="none">
              <a:solidFill>
                <a:srgbClr val="FFFFFF"/>
              </a:solidFill>
              <a:latin typeface="Lato"/>
              <a:ea typeface="Lato"/>
              <a:cs typeface="Lato"/>
              <a:sym typeface="Lato"/>
            </a:endParaRPr>
          </a:p>
          <a:p>
            <a:pPr marL="0" marR="0" lvl="0" indent="0" algn="ctr" rtl="0">
              <a:lnSpc>
                <a:spcPct val="159944"/>
              </a:lnSpc>
              <a:spcBef>
                <a:spcPts val="0"/>
              </a:spcBef>
              <a:spcAft>
                <a:spcPts val="0"/>
              </a:spcAft>
              <a:buNone/>
            </a:pPr>
            <a:r>
              <a:rPr lang="en" sz="1500" b="0" i="0" u="none" strike="noStrike" cap="none">
                <a:solidFill>
                  <a:srgbClr val="FFFFFF"/>
                </a:solidFill>
                <a:latin typeface="Lato"/>
                <a:ea typeface="Lato"/>
                <a:cs typeface="Lato"/>
                <a:sym typeface="Lato"/>
              </a:rPr>
              <a:t> james.gray@floridasbdc.org</a:t>
            </a:r>
            <a:endParaRPr sz="1500" b="0" i="0" u="none" strike="noStrike" cap="none">
              <a:solidFill>
                <a:srgbClr val="FFFFFF"/>
              </a:solidFill>
              <a:latin typeface="Lato"/>
              <a:ea typeface="Lato"/>
              <a:cs typeface="Lato"/>
              <a:sym typeface="Lato"/>
            </a:endParaRPr>
          </a:p>
          <a:p>
            <a:pPr marL="0" marR="0" lvl="0" indent="0" algn="ctr" rtl="0">
              <a:lnSpc>
                <a:spcPct val="159944"/>
              </a:lnSpc>
              <a:spcBef>
                <a:spcPts val="0"/>
              </a:spcBef>
              <a:spcAft>
                <a:spcPts val="0"/>
              </a:spcAft>
              <a:buNone/>
            </a:pPr>
            <a:endParaRPr sz="1500">
              <a:solidFill>
                <a:srgbClr val="FFFFFF"/>
              </a:solidFill>
              <a:latin typeface="Lato"/>
              <a:ea typeface="Lato"/>
              <a:cs typeface="Lato"/>
              <a:sym typeface="Lato"/>
            </a:endParaRPr>
          </a:p>
        </p:txBody>
      </p:sp>
      <p:pic>
        <p:nvPicPr>
          <p:cNvPr id="356" name="Google Shape;356;p38" descr="image.png"/>
          <p:cNvPicPr preferRelativeResize="0"/>
          <p:nvPr/>
        </p:nvPicPr>
        <p:blipFill rotWithShape="1">
          <a:blip r:embed="rId6">
            <a:alphaModFix/>
          </a:blip>
          <a:srcRect/>
          <a:stretch/>
        </p:blipFill>
        <p:spPr>
          <a:xfrm>
            <a:off x="4457562" y="2528391"/>
            <a:ext cx="228600" cy="228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8"/>
          <p:cNvSpPr/>
          <p:nvPr/>
        </p:nvSpPr>
        <p:spPr>
          <a:xfrm>
            <a:off x="-64250" y="181675"/>
            <a:ext cx="5551200" cy="521400"/>
          </a:xfrm>
          <a:prstGeom prst="roundRect">
            <a:avLst>
              <a:gd name="adj" fmla="val 16667"/>
            </a:avLst>
          </a:prstGeom>
          <a:solidFill>
            <a:srgbClr val="002E6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8"/>
          <p:cNvSpPr txBox="1">
            <a:spLocks noGrp="1"/>
          </p:cNvSpPr>
          <p:nvPr>
            <p:ph type="title"/>
          </p:nvPr>
        </p:nvSpPr>
        <p:spPr>
          <a:xfrm>
            <a:off x="281150" y="181675"/>
            <a:ext cx="5098200" cy="521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solidFill>
                  <a:schemeClr val="lt1"/>
                </a:solidFill>
              </a:rPr>
              <a:t>Consulting Sessions</a:t>
            </a:r>
            <a:endParaRPr b="1">
              <a:solidFill>
                <a:schemeClr val="lt1"/>
              </a:solidFill>
            </a:endParaRPr>
          </a:p>
          <a:p>
            <a:pPr marL="0" lvl="0" indent="0" algn="l" rtl="0">
              <a:spcBef>
                <a:spcPts val="0"/>
              </a:spcBef>
              <a:spcAft>
                <a:spcPts val="0"/>
              </a:spcAft>
              <a:buNone/>
            </a:pPr>
            <a:endParaRPr b="1">
              <a:solidFill>
                <a:schemeClr val="lt1"/>
              </a:solidFill>
            </a:endParaRPr>
          </a:p>
        </p:txBody>
      </p:sp>
      <p:sp>
        <p:nvSpPr>
          <p:cNvPr id="88" name="Google Shape;88;p18"/>
          <p:cNvSpPr/>
          <p:nvPr/>
        </p:nvSpPr>
        <p:spPr>
          <a:xfrm>
            <a:off x="254225" y="4716475"/>
            <a:ext cx="1530600" cy="267900"/>
          </a:xfrm>
          <a:prstGeom prst="roundRect">
            <a:avLst>
              <a:gd name="adj" fmla="val 16667"/>
            </a:avLst>
          </a:prstGeom>
          <a:solidFill>
            <a:srgbClr val="D10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8"/>
          <p:cNvSpPr txBox="1"/>
          <p:nvPr/>
        </p:nvSpPr>
        <p:spPr>
          <a:xfrm>
            <a:off x="254150" y="4679650"/>
            <a:ext cx="15306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200">
                <a:solidFill>
                  <a:schemeClr val="lt1"/>
                </a:solidFill>
                <a:latin typeface="Antonio Thin"/>
                <a:ea typeface="Antonio Thin"/>
                <a:cs typeface="Antonio Thin"/>
                <a:sym typeface="Antonio Thin"/>
              </a:rPr>
              <a:t>LAUNCH. GROW. THRIVE</a:t>
            </a:r>
            <a:endParaRPr sz="1200">
              <a:solidFill>
                <a:schemeClr val="lt1"/>
              </a:solidFill>
              <a:latin typeface="Antonio Thin"/>
              <a:ea typeface="Antonio Thin"/>
              <a:cs typeface="Antonio Thin"/>
              <a:sym typeface="Antonio Thin"/>
            </a:endParaRPr>
          </a:p>
        </p:txBody>
      </p:sp>
      <p:sp>
        <p:nvSpPr>
          <p:cNvPr id="90" name="Google Shape;90;p18"/>
          <p:cNvSpPr txBox="1">
            <a:spLocks noGrp="1"/>
          </p:cNvSpPr>
          <p:nvPr>
            <p:ph type="body" idx="1"/>
          </p:nvPr>
        </p:nvSpPr>
        <p:spPr>
          <a:xfrm>
            <a:off x="366925" y="888525"/>
            <a:ext cx="3519300" cy="3186900"/>
          </a:xfrm>
          <a:prstGeom prst="rect">
            <a:avLst/>
          </a:prstGeom>
        </p:spPr>
        <p:txBody>
          <a:bodyPr spcFirstLastPara="1" wrap="square" lIns="91425" tIns="91425" rIns="91425" bIns="91425" anchor="t" anchorCtr="0">
            <a:normAutofit fontScale="85000" lnSpcReduction="20000"/>
          </a:bodyPr>
          <a:lstStyle/>
          <a:p>
            <a:pPr marL="0" lvl="0" indent="0" algn="l" rtl="0">
              <a:spcBef>
                <a:spcPts val="0"/>
              </a:spcBef>
              <a:spcAft>
                <a:spcPts val="0"/>
              </a:spcAft>
              <a:buClr>
                <a:schemeClr val="dk1"/>
              </a:buClr>
              <a:buSzPct val="61111"/>
              <a:buFont typeface="Arial"/>
              <a:buNone/>
            </a:pPr>
            <a:r>
              <a:rPr lang="en" b="1">
                <a:solidFill>
                  <a:schemeClr val="dk1"/>
                </a:solidFill>
              </a:rPr>
              <a:t>Substantive Consulting</a:t>
            </a:r>
            <a:endParaRPr b="1">
              <a:solidFill>
                <a:schemeClr val="dk1"/>
              </a:solidFill>
            </a:endParaRPr>
          </a:p>
          <a:p>
            <a:pPr marL="0" lvl="0" indent="0" algn="l" rtl="0">
              <a:spcBef>
                <a:spcPts val="1200"/>
              </a:spcBef>
              <a:spcAft>
                <a:spcPts val="0"/>
              </a:spcAft>
              <a:buClr>
                <a:schemeClr val="dk1"/>
              </a:buClr>
              <a:buSzPct val="61111"/>
              <a:buFont typeface="Arial"/>
              <a:buNone/>
            </a:pPr>
            <a:r>
              <a:rPr lang="en">
                <a:solidFill>
                  <a:schemeClr val="dk1"/>
                </a:solidFill>
              </a:rPr>
              <a:t>Substantive consulting is direct (contact) and non-direct (prep) consultation that has sufficient market value to be constituted as a billable service in a private sector engagement. Substantive consulting is one-on-one consulting and addresses a specific need of that individual business. “Would a private sector business management consultant charge a client for work?”.</a:t>
            </a:r>
            <a:endParaRPr>
              <a:solidFill>
                <a:schemeClr val="dk1"/>
              </a:solidFill>
            </a:endParaRPr>
          </a:p>
          <a:p>
            <a:pPr marL="0" lvl="0" indent="0" algn="l" rtl="0">
              <a:spcBef>
                <a:spcPts val="1200"/>
              </a:spcBef>
              <a:spcAft>
                <a:spcPts val="1200"/>
              </a:spcAft>
              <a:buNone/>
            </a:pPr>
            <a:endParaRPr>
              <a:solidFill>
                <a:schemeClr val="dk1"/>
              </a:solidFill>
            </a:endParaRPr>
          </a:p>
        </p:txBody>
      </p:sp>
      <p:sp>
        <p:nvSpPr>
          <p:cNvPr id="91" name="Google Shape;91;p18"/>
          <p:cNvSpPr txBox="1"/>
          <p:nvPr/>
        </p:nvSpPr>
        <p:spPr>
          <a:xfrm>
            <a:off x="4673325" y="978600"/>
            <a:ext cx="4107900" cy="2586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300">
                <a:solidFill>
                  <a:schemeClr val="dk1"/>
                </a:solidFill>
                <a:latin typeface="Calibri"/>
                <a:ea typeface="Calibri"/>
                <a:cs typeface="Calibri"/>
                <a:sym typeface="Calibri"/>
              </a:rPr>
              <a:t>It is </a:t>
            </a:r>
            <a:r>
              <a:rPr lang="en" sz="1300" b="1">
                <a:solidFill>
                  <a:schemeClr val="dk1"/>
                </a:solidFill>
                <a:latin typeface="Calibri"/>
                <a:ea typeface="Calibri"/>
                <a:cs typeface="Calibri"/>
                <a:sym typeface="Calibri"/>
              </a:rPr>
              <a:t>not</a:t>
            </a:r>
            <a:r>
              <a:rPr lang="en" sz="1300">
                <a:solidFill>
                  <a:schemeClr val="dk1"/>
                </a:solidFill>
                <a:latin typeface="Calibri"/>
                <a:ea typeface="Calibri"/>
                <a:cs typeface="Calibri"/>
                <a:sym typeface="Calibri"/>
              </a:rPr>
              <a:t>:</a:t>
            </a:r>
            <a:endParaRPr sz="13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300">
                <a:solidFill>
                  <a:schemeClr val="dk1"/>
                </a:solidFill>
                <a:latin typeface="Calibri"/>
                <a:ea typeface="Calibri"/>
                <a:cs typeface="Calibri"/>
                <a:sym typeface="Calibri"/>
              </a:rPr>
              <a:t>● contact with a client or potential client for the sole purpose of scheduling an appointment;</a:t>
            </a:r>
            <a:endParaRPr sz="13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300">
                <a:solidFill>
                  <a:schemeClr val="dk1"/>
                </a:solidFill>
                <a:latin typeface="Calibri"/>
                <a:ea typeface="Calibri"/>
                <a:cs typeface="Calibri"/>
                <a:sym typeface="Calibri"/>
              </a:rPr>
              <a:t>● providing the client or potential client with non-business information, such as directions, office hours, description of services, referral to another resource;</a:t>
            </a:r>
            <a:endParaRPr sz="13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300">
                <a:solidFill>
                  <a:schemeClr val="dk1"/>
                </a:solidFill>
                <a:latin typeface="Calibri"/>
                <a:ea typeface="Calibri"/>
                <a:cs typeface="Calibri"/>
                <a:sym typeface="Calibri"/>
              </a:rPr>
              <a:t>● "checking in" with a client;</a:t>
            </a:r>
            <a:endParaRPr sz="13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300">
                <a:solidFill>
                  <a:schemeClr val="dk1"/>
                </a:solidFill>
                <a:latin typeface="Calibri"/>
                <a:ea typeface="Calibri"/>
                <a:cs typeface="Calibri"/>
                <a:sym typeface="Calibri"/>
              </a:rPr>
              <a:t>● collecting or producing information for network purposes (e.g. economic impact, success stories), or</a:t>
            </a:r>
            <a:endParaRPr sz="13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300">
                <a:solidFill>
                  <a:schemeClr val="dk1"/>
                </a:solidFill>
                <a:latin typeface="Calibri"/>
                <a:ea typeface="Calibri"/>
                <a:cs typeface="Calibri"/>
                <a:sym typeface="Calibri"/>
              </a:rPr>
              <a:t>● mailing or emailing of general information or materials (e.g. newsletters, workshop promotions, etc.)</a:t>
            </a:r>
            <a:endParaRPr sz="1300">
              <a:solidFill>
                <a:schemeClr val="dk1"/>
              </a:solidFill>
              <a:latin typeface="Calibri"/>
              <a:ea typeface="Calibri"/>
              <a:cs typeface="Calibri"/>
              <a:sym typeface="Calibri"/>
            </a:endParaRPr>
          </a:p>
          <a:p>
            <a:pPr marL="0" lvl="0" indent="0" algn="l" rtl="0">
              <a:spcBef>
                <a:spcPts val="0"/>
              </a:spcBef>
              <a:spcAft>
                <a:spcPts val="0"/>
              </a:spcAft>
              <a:buNone/>
            </a:pPr>
            <a:endParaRPr sz="1300">
              <a:solidFill>
                <a:srgbClr val="3C3C3C"/>
              </a:solidFill>
              <a:latin typeface="Calibri"/>
              <a:ea typeface="Calibri"/>
              <a:cs typeface="Calibri"/>
              <a:sym typeface="Calibri"/>
            </a:endParaRPr>
          </a:p>
        </p:txBody>
      </p:sp>
      <p:sp>
        <p:nvSpPr>
          <p:cNvPr id="92" name="Google Shape;92;p18"/>
          <p:cNvSpPr/>
          <p:nvPr/>
        </p:nvSpPr>
        <p:spPr>
          <a:xfrm rot="5400000">
            <a:off x="4815800" y="3898025"/>
            <a:ext cx="547200" cy="579900"/>
          </a:xfrm>
          <a:prstGeom prst="bentUpArrow">
            <a:avLst>
              <a:gd name="adj1" fmla="val 25000"/>
              <a:gd name="adj2" fmla="val 25000"/>
              <a:gd name="adj3" fmla="val 25000"/>
            </a:avLst>
          </a:prstGeom>
          <a:solidFill>
            <a:srgbClr val="D11242"/>
          </a:solidFill>
          <a:ln w="9525" cap="flat" cmpd="sng">
            <a:solidFill>
              <a:srgbClr val="D1124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93" name="Google Shape;93;p18"/>
          <p:cNvSpPr txBox="1"/>
          <p:nvPr/>
        </p:nvSpPr>
        <p:spPr>
          <a:xfrm>
            <a:off x="5379350" y="4006385"/>
            <a:ext cx="32181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a:solidFill>
                  <a:srgbClr val="3C3C3C"/>
                </a:solidFill>
                <a:latin typeface="Calibri"/>
                <a:ea typeface="Calibri"/>
                <a:cs typeface="Calibri"/>
                <a:sym typeface="Calibri"/>
              </a:rPr>
              <a:t>Logged as “Non-Consulting Activity”</a:t>
            </a:r>
            <a:endParaRPr sz="1500">
              <a:solidFill>
                <a:srgbClr val="3C3C3C"/>
              </a:solidFill>
              <a:latin typeface="Calibri"/>
              <a:ea typeface="Calibri"/>
              <a:cs typeface="Calibri"/>
              <a:sym typeface="Calibri"/>
            </a:endParaRPr>
          </a:p>
        </p:txBody>
      </p:sp>
      <p:sp>
        <p:nvSpPr>
          <p:cNvPr id="94" name="Google Shape;94;p18"/>
          <p:cNvSpPr/>
          <p:nvPr/>
        </p:nvSpPr>
        <p:spPr>
          <a:xfrm rot="5400000">
            <a:off x="383275" y="3883350"/>
            <a:ext cx="547200" cy="579900"/>
          </a:xfrm>
          <a:prstGeom prst="bentUpArrow">
            <a:avLst>
              <a:gd name="adj1" fmla="val 25000"/>
              <a:gd name="adj2" fmla="val 25000"/>
              <a:gd name="adj3" fmla="val 25000"/>
            </a:avLst>
          </a:prstGeom>
          <a:solidFill>
            <a:srgbClr val="38761D"/>
          </a:solidFill>
          <a:ln w="9525" cap="flat" cmpd="sng">
            <a:solidFill>
              <a:srgbClr val="38761D"/>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95" name="Google Shape;95;p18"/>
          <p:cNvSpPr txBox="1"/>
          <p:nvPr/>
        </p:nvSpPr>
        <p:spPr>
          <a:xfrm>
            <a:off x="946825" y="4060750"/>
            <a:ext cx="32181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a:solidFill>
                  <a:srgbClr val="3C3C3C"/>
                </a:solidFill>
                <a:latin typeface="Calibri"/>
                <a:ea typeface="Calibri"/>
                <a:cs typeface="Calibri"/>
                <a:sym typeface="Calibri"/>
              </a:rPr>
              <a:t>Logged as “Session”</a:t>
            </a:r>
            <a:endParaRPr sz="1500">
              <a:solidFill>
                <a:srgbClr val="3C3C3C"/>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9"/>
          <p:cNvSpPr/>
          <p:nvPr/>
        </p:nvSpPr>
        <p:spPr>
          <a:xfrm>
            <a:off x="-64250" y="181675"/>
            <a:ext cx="5551200" cy="521400"/>
          </a:xfrm>
          <a:prstGeom prst="roundRect">
            <a:avLst>
              <a:gd name="adj" fmla="val 16667"/>
            </a:avLst>
          </a:prstGeom>
          <a:solidFill>
            <a:srgbClr val="002E6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9"/>
          <p:cNvSpPr txBox="1">
            <a:spLocks noGrp="1"/>
          </p:cNvSpPr>
          <p:nvPr>
            <p:ph type="title"/>
          </p:nvPr>
        </p:nvSpPr>
        <p:spPr>
          <a:xfrm>
            <a:off x="281150" y="181675"/>
            <a:ext cx="5098200" cy="521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solidFill>
                  <a:schemeClr val="lt1"/>
                </a:solidFill>
              </a:rPr>
              <a:t>Special Circumstances: Consulting </a:t>
            </a:r>
            <a:endParaRPr b="1">
              <a:solidFill>
                <a:schemeClr val="lt1"/>
              </a:solidFill>
            </a:endParaRPr>
          </a:p>
          <a:p>
            <a:pPr marL="0" lvl="0" indent="0" algn="l" rtl="0">
              <a:spcBef>
                <a:spcPts val="0"/>
              </a:spcBef>
              <a:spcAft>
                <a:spcPts val="0"/>
              </a:spcAft>
              <a:buNone/>
            </a:pPr>
            <a:endParaRPr b="1">
              <a:solidFill>
                <a:schemeClr val="lt1"/>
              </a:solidFill>
            </a:endParaRPr>
          </a:p>
        </p:txBody>
      </p:sp>
      <p:sp>
        <p:nvSpPr>
          <p:cNvPr id="102" name="Google Shape;102;p19"/>
          <p:cNvSpPr/>
          <p:nvPr/>
        </p:nvSpPr>
        <p:spPr>
          <a:xfrm>
            <a:off x="254225" y="4716475"/>
            <a:ext cx="1530600" cy="267900"/>
          </a:xfrm>
          <a:prstGeom prst="roundRect">
            <a:avLst>
              <a:gd name="adj" fmla="val 16667"/>
            </a:avLst>
          </a:prstGeom>
          <a:solidFill>
            <a:srgbClr val="D10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9"/>
          <p:cNvSpPr txBox="1"/>
          <p:nvPr/>
        </p:nvSpPr>
        <p:spPr>
          <a:xfrm>
            <a:off x="254150" y="4679650"/>
            <a:ext cx="15306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200">
                <a:solidFill>
                  <a:schemeClr val="lt1"/>
                </a:solidFill>
                <a:latin typeface="Antonio Thin"/>
                <a:ea typeface="Antonio Thin"/>
                <a:cs typeface="Antonio Thin"/>
                <a:sym typeface="Antonio Thin"/>
              </a:rPr>
              <a:t>LAUNCH. GROW. THRIVE</a:t>
            </a:r>
            <a:endParaRPr sz="1200">
              <a:solidFill>
                <a:schemeClr val="lt1"/>
              </a:solidFill>
              <a:latin typeface="Antonio Thin"/>
              <a:ea typeface="Antonio Thin"/>
              <a:cs typeface="Antonio Thin"/>
              <a:sym typeface="Antonio Thin"/>
            </a:endParaRPr>
          </a:p>
        </p:txBody>
      </p:sp>
      <p:sp>
        <p:nvSpPr>
          <p:cNvPr id="104" name="Google Shape;104;p19"/>
          <p:cNvSpPr txBox="1">
            <a:spLocks noGrp="1"/>
          </p:cNvSpPr>
          <p:nvPr>
            <p:ph type="body" idx="1"/>
          </p:nvPr>
        </p:nvSpPr>
        <p:spPr>
          <a:xfrm>
            <a:off x="366925" y="888525"/>
            <a:ext cx="3519300" cy="3186900"/>
          </a:xfrm>
          <a:prstGeom prst="rect">
            <a:avLst/>
          </a:prstGeom>
        </p:spPr>
        <p:txBody>
          <a:bodyPr spcFirstLastPara="1" wrap="square" lIns="91425" tIns="91425" rIns="91425" bIns="91425" anchor="t" anchorCtr="0">
            <a:normAutofit fontScale="85000" lnSpcReduction="10000"/>
          </a:bodyPr>
          <a:lstStyle/>
          <a:p>
            <a:pPr marL="0" lvl="0" indent="0" algn="l" rtl="0">
              <a:spcBef>
                <a:spcPts val="0"/>
              </a:spcBef>
              <a:spcAft>
                <a:spcPts val="0"/>
              </a:spcAft>
              <a:buNone/>
            </a:pPr>
            <a:r>
              <a:rPr lang="en" b="1">
                <a:solidFill>
                  <a:schemeClr val="dk1"/>
                </a:solidFill>
              </a:rPr>
              <a:t>Group Consulting</a:t>
            </a:r>
            <a:endParaRPr b="1">
              <a:solidFill>
                <a:schemeClr val="dk1"/>
              </a:solidFill>
            </a:endParaRPr>
          </a:p>
          <a:p>
            <a:pPr marL="0" lvl="0" indent="0" algn="l" rtl="0">
              <a:spcBef>
                <a:spcPts val="1200"/>
              </a:spcBef>
              <a:spcAft>
                <a:spcPts val="0"/>
              </a:spcAft>
              <a:buNone/>
            </a:pPr>
            <a:r>
              <a:rPr lang="en">
                <a:solidFill>
                  <a:schemeClr val="dk1"/>
                </a:solidFill>
              </a:rPr>
              <a:t>Exceptions are made for programs designed to provide </a:t>
            </a:r>
            <a:r>
              <a:rPr lang="en" b="1" u="sng">
                <a:solidFill>
                  <a:schemeClr val="dk1"/>
                </a:solidFill>
              </a:rPr>
              <a:t>individual, specific, and substantial recommendations</a:t>
            </a:r>
            <a:r>
              <a:rPr lang="en">
                <a:solidFill>
                  <a:schemeClr val="dk1"/>
                </a:solidFill>
              </a:rPr>
              <a:t> and action items to attendees (ex: CEO Xchange). In these instances, consultants are allowed to prorate prep and contract hours for each participating member.</a:t>
            </a:r>
            <a:endParaRPr>
              <a:solidFill>
                <a:schemeClr val="dk1"/>
              </a:solidFill>
            </a:endParaRPr>
          </a:p>
          <a:p>
            <a:pPr marL="0" lvl="0" indent="0" algn="l" rtl="0">
              <a:spcBef>
                <a:spcPts val="1200"/>
              </a:spcBef>
              <a:spcAft>
                <a:spcPts val="0"/>
              </a:spcAft>
              <a:buNone/>
            </a:pPr>
            <a:r>
              <a:rPr lang="en">
                <a:solidFill>
                  <a:schemeClr val="dk1"/>
                </a:solidFill>
              </a:rPr>
              <a:t>This is </a:t>
            </a:r>
            <a:r>
              <a:rPr lang="en" b="1">
                <a:solidFill>
                  <a:schemeClr val="dk1"/>
                </a:solidFill>
              </a:rPr>
              <a:t>not </a:t>
            </a:r>
            <a:r>
              <a:rPr lang="en">
                <a:solidFill>
                  <a:schemeClr val="dk1"/>
                </a:solidFill>
              </a:rPr>
              <a:t>general training. </a:t>
            </a:r>
            <a:endParaRPr>
              <a:solidFill>
                <a:schemeClr val="dk1"/>
              </a:solidFill>
            </a:endParaRPr>
          </a:p>
          <a:p>
            <a:pPr marL="0" lvl="0" indent="0" algn="l" rtl="0">
              <a:spcBef>
                <a:spcPts val="1200"/>
              </a:spcBef>
              <a:spcAft>
                <a:spcPts val="1200"/>
              </a:spcAft>
              <a:buNone/>
            </a:pPr>
            <a:endParaRPr>
              <a:solidFill>
                <a:schemeClr val="dk1"/>
              </a:solidFill>
            </a:endParaRPr>
          </a:p>
        </p:txBody>
      </p:sp>
      <p:sp>
        <p:nvSpPr>
          <p:cNvPr id="105" name="Google Shape;105;p19"/>
          <p:cNvSpPr txBox="1">
            <a:spLocks noGrp="1"/>
          </p:cNvSpPr>
          <p:nvPr>
            <p:ph type="body" idx="1"/>
          </p:nvPr>
        </p:nvSpPr>
        <p:spPr>
          <a:xfrm>
            <a:off x="4012775" y="888525"/>
            <a:ext cx="3519300" cy="3186900"/>
          </a:xfrm>
          <a:prstGeom prst="rect">
            <a:avLst/>
          </a:prstGeom>
        </p:spPr>
        <p:txBody>
          <a:bodyPr spcFirstLastPara="1" wrap="square" lIns="91425" tIns="91425" rIns="91425" bIns="91425" anchor="t" anchorCtr="0">
            <a:normAutofit fontScale="47500" lnSpcReduction="20000"/>
          </a:bodyPr>
          <a:lstStyle/>
          <a:p>
            <a:pPr marL="0" lvl="0" indent="0" algn="l" rtl="0">
              <a:spcBef>
                <a:spcPts val="0"/>
              </a:spcBef>
              <a:spcAft>
                <a:spcPts val="0"/>
              </a:spcAft>
              <a:buNone/>
            </a:pPr>
            <a:r>
              <a:rPr lang="en" sz="3150" b="1">
                <a:solidFill>
                  <a:schemeClr val="dk1"/>
                </a:solidFill>
              </a:rPr>
              <a:t>Co-Consulting</a:t>
            </a:r>
            <a:endParaRPr sz="3150" b="1">
              <a:solidFill>
                <a:schemeClr val="dk1"/>
              </a:solidFill>
            </a:endParaRPr>
          </a:p>
          <a:p>
            <a:pPr marL="0" lvl="0" indent="0" algn="l" rtl="0">
              <a:spcBef>
                <a:spcPts val="1200"/>
              </a:spcBef>
              <a:spcAft>
                <a:spcPts val="0"/>
              </a:spcAft>
              <a:buNone/>
            </a:pPr>
            <a:r>
              <a:rPr lang="en" sz="3150">
                <a:solidFill>
                  <a:schemeClr val="dk1"/>
                </a:solidFill>
              </a:rPr>
              <a:t>Consultants are encouraged to co-consult (in the same region or cross-regionally) in order to best serve the needs of a client. Each consultant may track their prep time individually, however, contact hours should not be double-counted. For example, if a client meets with two consultants for one hour either of the following may occur: a) one consultant may count the entire hour or b) each consultant may count .5 hour.</a:t>
            </a:r>
            <a:endParaRPr sz="3150">
              <a:solidFill>
                <a:schemeClr val="dk1"/>
              </a:solidFill>
            </a:endParaRPr>
          </a:p>
          <a:p>
            <a:pPr marL="0" lvl="0" indent="0" algn="l" rtl="0">
              <a:spcBef>
                <a:spcPts val="1200"/>
              </a:spcBef>
              <a:spcAft>
                <a:spcPts val="1200"/>
              </a:spcAft>
              <a:buNone/>
            </a:pPr>
            <a:endParaRPr>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0"/>
          <p:cNvSpPr/>
          <p:nvPr/>
        </p:nvSpPr>
        <p:spPr>
          <a:xfrm>
            <a:off x="-64250" y="181675"/>
            <a:ext cx="5551200" cy="521400"/>
          </a:xfrm>
          <a:prstGeom prst="roundRect">
            <a:avLst>
              <a:gd name="adj" fmla="val 16667"/>
            </a:avLst>
          </a:prstGeom>
          <a:solidFill>
            <a:srgbClr val="002E6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20"/>
          <p:cNvSpPr txBox="1">
            <a:spLocks noGrp="1"/>
          </p:cNvSpPr>
          <p:nvPr>
            <p:ph type="title"/>
          </p:nvPr>
        </p:nvSpPr>
        <p:spPr>
          <a:xfrm>
            <a:off x="281150" y="181675"/>
            <a:ext cx="5098200" cy="521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solidFill>
                  <a:schemeClr val="lt1"/>
                </a:solidFill>
              </a:rPr>
              <a:t>Missed Consulting Sessions</a:t>
            </a:r>
            <a:endParaRPr b="1">
              <a:solidFill>
                <a:schemeClr val="lt1"/>
              </a:solidFill>
            </a:endParaRPr>
          </a:p>
        </p:txBody>
      </p:sp>
      <p:sp>
        <p:nvSpPr>
          <p:cNvPr id="112" name="Google Shape;112;p20"/>
          <p:cNvSpPr/>
          <p:nvPr/>
        </p:nvSpPr>
        <p:spPr>
          <a:xfrm>
            <a:off x="254225" y="4716475"/>
            <a:ext cx="1530600" cy="267900"/>
          </a:xfrm>
          <a:prstGeom prst="roundRect">
            <a:avLst>
              <a:gd name="adj" fmla="val 16667"/>
            </a:avLst>
          </a:prstGeom>
          <a:solidFill>
            <a:srgbClr val="D10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20"/>
          <p:cNvSpPr txBox="1"/>
          <p:nvPr/>
        </p:nvSpPr>
        <p:spPr>
          <a:xfrm>
            <a:off x="254150" y="4679650"/>
            <a:ext cx="15306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200">
                <a:solidFill>
                  <a:schemeClr val="lt1"/>
                </a:solidFill>
                <a:latin typeface="Antonio Thin"/>
                <a:ea typeface="Antonio Thin"/>
                <a:cs typeface="Antonio Thin"/>
                <a:sym typeface="Antonio Thin"/>
              </a:rPr>
              <a:t>LAUNCH. GROW. THRIVE</a:t>
            </a:r>
            <a:endParaRPr sz="1200">
              <a:solidFill>
                <a:schemeClr val="lt1"/>
              </a:solidFill>
              <a:latin typeface="Antonio Thin"/>
              <a:ea typeface="Antonio Thin"/>
              <a:cs typeface="Antonio Thin"/>
              <a:sym typeface="Antonio Thin"/>
            </a:endParaRPr>
          </a:p>
        </p:txBody>
      </p:sp>
      <p:sp>
        <p:nvSpPr>
          <p:cNvPr id="114" name="Google Shape;114;p20"/>
          <p:cNvSpPr txBox="1">
            <a:spLocks noGrp="1"/>
          </p:cNvSpPr>
          <p:nvPr>
            <p:ph type="body" idx="1"/>
          </p:nvPr>
        </p:nvSpPr>
        <p:spPr>
          <a:xfrm>
            <a:off x="366925" y="888525"/>
            <a:ext cx="8359200" cy="31869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SzPts val="275"/>
              <a:buNone/>
            </a:pPr>
            <a:r>
              <a:rPr lang="en" sz="1450" b="1">
                <a:solidFill>
                  <a:schemeClr val="dk1"/>
                </a:solidFill>
              </a:rPr>
              <a:t>A missed session should be added if:</a:t>
            </a:r>
            <a:endParaRPr sz="1450" b="1">
              <a:solidFill>
                <a:schemeClr val="dk1"/>
              </a:solidFill>
            </a:endParaRPr>
          </a:p>
          <a:p>
            <a:pPr marL="0" lvl="0" indent="0" algn="l" rtl="0">
              <a:lnSpc>
                <a:spcPct val="95000"/>
              </a:lnSpc>
              <a:spcBef>
                <a:spcPts val="1200"/>
              </a:spcBef>
              <a:spcAft>
                <a:spcPts val="0"/>
              </a:spcAft>
              <a:buSzPts val="275"/>
              <a:buNone/>
            </a:pPr>
            <a:r>
              <a:rPr lang="en" sz="1450">
                <a:solidFill>
                  <a:schemeClr val="dk1"/>
                </a:solidFill>
              </a:rPr>
              <a:t>● A client contacts the consultant to cancel or reschedule a session LESS than 24 hours of the meeting time, or</a:t>
            </a:r>
            <a:endParaRPr sz="1450">
              <a:solidFill>
                <a:schemeClr val="dk1"/>
              </a:solidFill>
            </a:endParaRPr>
          </a:p>
          <a:p>
            <a:pPr marL="0" lvl="0" indent="0" algn="l" rtl="0">
              <a:lnSpc>
                <a:spcPct val="95000"/>
              </a:lnSpc>
              <a:spcBef>
                <a:spcPts val="1200"/>
              </a:spcBef>
              <a:spcAft>
                <a:spcPts val="0"/>
              </a:spcAft>
              <a:buSzPts val="275"/>
              <a:buNone/>
            </a:pPr>
            <a:r>
              <a:rPr lang="en" sz="1450">
                <a:solidFill>
                  <a:schemeClr val="dk1"/>
                </a:solidFill>
              </a:rPr>
              <a:t>● If a client does not show up for a meeting</a:t>
            </a:r>
            <a:endParaRPr sz="1450">
              <a:solidFill>
                <a:schemeClr val="dk1"/>
              </a:solidFill>
            </a:endParaRPr>
          </a:p>
          <a:p>
            <a:pPr marL="0" lvl="0" indent="0" algn="l" rtl="0">
              <a:lnSpc>
                <a:spcPct val="95000"/>
              </a:lnSpc>
              <a:spcBef>
                <a:spcPts val="1200"/>
              </a:spcBef>
              <a:spcAft>
                <a:spcPts val="0"/>
              </a:spcAft>
              <a:buSzPts val="275"/>
              <a:buNone/>
            </a:pPr>
            <a:r>
              <a:rPr lang="en" sz="1450" b="1">
                <a:solidFill>
                  <a:schemeClr val="dk1"/>
                </a:solidFill>
              </a:rPr>
              <a:t>A missed session should not be added if a client contacts the consultant to reschedule a meeting with more than 24 hours notice of the meeting time.</a:t>
            </a:r>
            <a:endParaRPr sz="1450" b="1">
              <a:solidFill>
                <a:schemeClr val="dk1"/>
              </a:solidFill>
            </a:endParaRPr>
          </a:p>
          <a:p>
            <a:pPr marL="0" lvl="0" indent="0" algn="l" rtl="0">
              <a:lnSpc>
                <a:spcPct val="95000"/>
              </a:lnSpc>
              <a:spcBef>
                <a:spcPts val="1200"/>
              </a:spcBef>
              <a:spcAft>
                <a:spcPts val="0"/>
              </a:spcAft>
              <a:buSzPts val="275"/>
              <a:buNone/>
            </a:pPr>
            <a:r>
              <a:rPr lang="en" sz="1450" b="1">
                <a:solidFill>
                  <a:schemeClr val="dk1"/>
                </a:solidFill>
              </a:rPr>
              <a:t>Consultants have the right to discontinue services to a client after the third no-show or cancellation without a minimum of 24 hours advance notice.</a:t>
            </a:r>
            <a:endParaRPr sz="1450" b="1">
              <a:solidFill>
                <a:schemeClr val="dk1"/>
              </a:solidFill>
            </a:endParaRPr>
          </a:p>
          <a:p>
            <a:pPr marL="0" lvl="0" indent="0" algn="l" rtl="0">
              <a:lnSpc>
                <a:spcPct val="95000"/>
              </a:lnSpc>
              <a:spcBef>
                <a:spcPts val="1200"/>
              </a:spcBef>
              <a:spcAft>
                <a:spcPts val="1200"/>
              </a:spcAft>
              <a:buSzPts val="275"/>
              <a:buNone/>
            </a:pPr>
            <a:endParaRPr sz="1450">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1"/>
          <p:cNvSpPr/>
          <p:nvPr/>
        </p:nvSpPr>
        <p:spPr>
          <a:xfrm>
            <a:off x="-64250" y="181675"/>
            <a:ext cx="5551200" cy="521400"/>
          </a:xfrm>
          <a:prstGeom prst="roundRect">
            <a:avLst>
              <a:gd name="adj" fmla="val 16667"/>
            </a:avLst>
          </a:prstGeom>
          <a:solidFill>
            <a:srgbClr val="002E6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1"/>
          <p:cNvSpPr txBox="1">
            <a:spLocks noGrp="1"/>
          </p:cNvSpPr>
          <p:nvPr>
            <p:ph type="title"/>
          </p:nvPr>
        </p:nvSpPr>
        <p:spPr>
          <a:xfrm>
            <a:off x="281150" y="181675"/>
            <a:ext cx="5098200" cy="521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solidFill>
                  <a:schemeClr val="lt1"/>
                </a:solidFill>
              </a:rPr>
              <a:t>Details Logged on Sessions</a:t>
            </a:r>
            <a:endParaRPr b="1">
              <a:solidFill>
                <a:schemeClr val="lt1"/>
              </a:solidFill>
            </a:endParaRPr>
          </a:p>
        </p:txBody>
      </p:sp>
      <p:sp>
        <p:nvSpPr>
          <p:cNvPr id="121" name="Google Shape;121;p21"/>
          <p:cNvSpPr/>
          <p:nvPr/>
        </p:nvSpPr>
        <p:spPr>
          <a:xfrm>
            <a:off x="254225" y="4716475"/>
            <a:ext cx="1530600" cy="267900"/>
          </a:xfrm>
          <a:prstGeom prst="roundRect">
            <a:avLst>
              <a:gd name="adj" fmla="val 16667"/>
            </a:avLst>
          </a:prstGeom>
          <a:solidFill>
            <a:srgbClr val="D10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21"/>
          <p:cNvSpPr txBox="1"/>
          <p:nvPr/>
        </p:nvSpPr>
        <p:spPr>
          <a:xfrm>
            <a:off x="254150" y="4679650"/>
            <a:ext cx="15306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200">
                <a:solidFill>
                  <a:schemeClr val="lt1"/>
                </a:solidFill>
                <a:latin typeface="Antonio Thin"/>
                <a:ea typeface="Antonio Thin"/>
                <a:cs typeface="Antonio Thin"/>
                <a:sym typeface="Antonio Thin"/>
              </a:rPr>
              <a:t>LAUNCH. GROW. THRIVE</a:t>
            </a:r>
            <a:endParaRPr sz="1200">
              <a:solidFill>
                <a:schemeClr val="lt1"/>
              </a:solidFill>
              <a:latin typeface="Antonio Thin"/>
              <a:ea typeface="Antonio Thin"/>
              <a:cs typeface="Antonio Thin"/>
              <a:sym typeface="Antonio Thin"/>
            </a:endParaRPr>
          </a:p>
        </p:txBody>
      </p:sp>
      <p:graphicFrame>
        <p:nvGraphicFramePr>
          <p:cNvPr id="123" name="Google Shape;123;p21"/>
          <p:cNvGraphicFramePr/>
          <p:nvPr/>
        </p:nvGraphicFramePr>
        <p:xfrm>
          <a:off x="394700" y="909850"/>
          <a:ext cx="3000000" cy="3000000"/>
        </p:xfrm>
        <a:graphic>
          <a:graphicData uri="http://schemas.openxmlformats.org/drawingml/2006/table">
            <a:tbl>
              <a:tblPr>
                <a:noFill/>
                <a:tableStyleId>{5817E93D-8DE8-4C3A-82A3-E918D377C27B}</a:tableStyleId>
              </a:tblPr>
              <a:tblGrid>
                <a:gridCol w="2231475">
                  <a:extLst>
                    <a:ext uri="{9D8B030D-6E8A-4147-A177-3AD203B41FA5}">
                      <a16:colId xmlns:a16="http://schemas.microsoft.com/office/drawing/2014/main" val="20000"/>
                    </a:ext>
                  </a:extLst>
                </a:gridCol>
                <a:gridCol w="5007525">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en" b="1">
                          <a:solidFill>
                            <a:schemeClr val="lt1"/>
                          </a:solidFill>
                        </a:rPr>
                        <a:t>Questions Answered</a:t>
                      </a:r>
                      <a:endParaRPr b="1">
                        <a:solidFill>
                          <a:schemeClr val="lt1"/>
                        </a:solidFill>
                      </a:endParaRPr>
                    </a:p>
                  </a:txBody>
                  <a:tcPr marL="91425" marR="91425" marT="91425" marB="91425">
                    <a:solidFill>
                      <a:srgbClr val="002E62"/>
                    </a:solidFill>
                  </a:tcPr>
                </a:tc>
                <a:tc>
                  <a:txBody>
                    <a:bodyPr/>
                    <a:lstStyle/>
                    <a:p>
                      <a:pPr marL="0" lvl="0" indent="0" algn="l" rtl="0">
                        <a:spcBef>
                          <a:spcPts val="0"/>
                        </a:spcBef>
                        <a:spcAft>
                          <a:spcPts val="0"/>
                        </a:spcAft>
                        <a:buNone/>
                      </a:pPr>
                      <a:r>
                        <a:rPr lang="en" b="1">
                          <a:solidFill>
                            <a:schemeClr val="lt1"/>
                          </a:solidFill>
                        </a:rPr>
                        <a:t>Fields </a:t>
                      </a:r>
                      <a:endParaRPr b="1">
                        <a:solidFill>
                          <a:schemeClr val="lt1"/>
                        </a:solidFill>
                      </a:endParaRPr>
                    </a:p>
                  </a:txBody>
                  <a:tcPr marL="91425" marR="91425" marT="91425" marB="91425">
                    <a:solidFill>
                      <a:srgbClr val="002E62"/>
                    </a:solidFill>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a:t>Who?</a:t>
                      </a:r>
                      <a:endParaRPr/>
                    </a:p>
                  </a:txBody>
                  <a:tcPr marL="91425" marR="91425" marT="91425" marB="91425"/>
                </a:tc>
                <a:tc>
                  <a:txBody>
                    <a:bodyPr/>
                    <a:lstStyle/>
                    <a:p>
                      <a:pPr marL="0" lvl="0" indent="0" algn="l" rtl="0">
                        <a:spcBef>
                          <a:spcPts val="0"/>
                        </a:spcBef>
                        <a:spcAft>
                          <a:spcPts val="0"/>
                        </a:spcAft>
                        <a:buNone/>
                      </a:pPr>
                      <a:r>
                        <a:rPr lang="en"/>
                        <a:t>“Participant Details”: Contact, Business, Regional Consultant</a:t>
                      </a:r>
                      <a:endParaRPr/>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a:t>Where?</a:t>
                      </a:r>
                      <a:endParaRPr/>
                    </a:p>
                  </a:txBody>
                  <a:tcPr marL="91425" marR="91425" marT="91425" marB="91425"/>
                </a:tc>
                <a:tc>
                  <a:txBody>
                    <a:bodyPr/>
                    <a:lstStyle/>
                    <a:p>
                      <a:pPr marL="0" lvl="0" indent="0" algn="l" rtl="0">
                        <a:spcBef>
                          <a:spcPts val="0"/>
                        </a:spcBef>
                        <a:spcAft>
                          <a:spcPts val="0"/>
                        </a:spcAft>
                        <a:buNone/>
                      </a:pPr>
                      <a:r>
                        <a:rPr lang="en"/>
                        <a:t>Contact Type, Session Site</a:t>
                      </a:r>
                      <a:endParaRPr/>
                    </a:p>
                  </a:txBody>
                  <a:tcPr marL="91425" marR="91425" marT="91425" marB="91425"/>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
                        <a:t>When?</a:t>
                      </a:r>
                      <a:endParaRPr/>
                    </a:p>
                  </a:txBody>
                  <a:tcPr marL="91425" marR="91425" marT="91425" marB="91425"/>
                </a:tc>
                <a:tc>
                  <a:txBody>
                    <a:bodyPr/>
                    <a:lstStyle/>
                    <a:p>
                      <a:pPr marL="0" lvl="0" indent="0" algn="l" rtl="0">
                        <a:spcBef>
                          <a:spcPts val="0"/>
                        </a:spcBef>
                        <a:spcAft>
                          <a:spcPts val="0"/>
                        </a:spcAft>
                        <a:buNone/>
                      </a:pPr>
                      <a:r>
                        <a:rPr lang="en"/>
                        <a:t>Date &amp; Time (Session Status), Prep &amp; Contact Time, Travel Time</a:t>
                      </a:r>
                      <a:endParaRPr/>
                    </a:p>
                  </a:txBody>
                  <a:tcPr marL="91425" marR="91425" marT="91425" marB="91425"/>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
                        <a:t>How?</a:t>
                      </a:r>
                      <a:endParaRPr/>
                    </a:p>
                  </a:txBody>
                  <a:tcPr marL="91425" marR="91425" marT="91425" marB="91425"/>
                </a:tc>
                <a:tc>
                  <a:txBody>
                    <a:bodyPr/>
                    <a:lstStyle/>
                    <a:p>
                      <a:pPr marL="0" lvl="0" indent="0" algn="l" rtl="0">
                        <a:spcBef>
                          <a:spcPts val="0"/>
                        </a:spcBef>
                        <a:spcAft>
                          <a:spcPts val="0"/>
                        </a:spcAft>
                        <a:buNone/>
                      </a:pPr>
                      <a:r>
                        <a:rPr lang="en"/>
                        <a:t>Contact Type, Language(s) Used</a:t>
                      </a:r>
                      <a:endParaRPr/>
                    </a:p>
                  </a:txBody>
                  <a:tcPr marL="91425" marR="91425" marT="91425" marB="91425"/>
                </a:tc>
                <a:extLst>
                  <a:ext uri="{0D108BD9-81ED-4DB2-BD59-A6C34878D82A}">
                    <a16:rowId xmlns:a16="http://schemas.microsoft.com/office/drawing/2014/main" val="10004"/>
                  </a:ext>
                </a:extLst>
              </a:tr>
              <a:tr h="381000">
                <a:tc>
                  <a:txBody>
                    <a:bodyPr/>
                    <a:lstStyle/>
                    <a:p>
                      <a:pPr marL="0" lvl="0" indent="0" algn="l" rtl="0">
                        <a:spcBef>
                          <a:spcPts val="0"/>
                        </a:spcBef>
                        <a:spcAft>
                          <a:spcPts val="0"/>
                        </a:spcAft>
                        <a:buNone/>
                      </a:pPr>
                      <a:r>
                        <a:rPr lang="en"/>
                        <a:t>What?</a:t>
                      </a:r>
                      <a:endParaRPr/>
                    </a:p>
                  </a:txBody>
                  <a:tcPr marL="91425" marR="91425" marT="91425" marB="91425"/>
                </a:tc>
                <a:tc>
                  <a:txBody>
                    <a:bodyPr/>
                    <a:lstStyle/>
                    <a:p>
                      <a:pPr marL="0" lvl="0" indent="0" algn="l" rtl="0">
                        <a:spcBef>
                          <a:spcPts val="0"/>
                        </a:spcBef>
                        <a:spcAft>
                          <a:spcPts val="0"/>
                        </a:spcAft>
                        <a:buNone/>
                      </a:pPr>
                      <a:r>
                        <a:rPr lang="en"/>
                        <a:t>Program, Sub-Program</a:t>
                      </a:r>
                      <a:endParaRPr/>
                    </a:p>
                    <a:p>
                      <a:pPr marL="0" lvl="0" indent="0" algn="l" rtl="0">
                        <a:spcBef>
                          <a:spcPts val="0"/>
                        </a:spcBef>
                        <a:spcAft>
                          <a:spcPts val="0"/>
                        </a:spcAft>
                        <a:buNone/>
                      </a:pPr>
                      <a:r>
                        <a:rPr lang="en"/>
                        <a:t>Area of Counseling, Area of Counseling Sub-Type</a:t>
                      </a:r>
                      <a:endParaRPr/>
                    </a:p>
                    <a:p>
                      <a:pPr marL="0" lvl="0" indent="0" algn="l" rtl="0">
                        <a:spcBef>
                          <a:spcPts val="0"/>
                        </a:spcBef>
                        <a:spcAft>
                          <a:spcPts val="0"/>
                        </a:spcAft>
                        <a:buNone/>
                      </a:pPr>
                      <a:r>
                        <a:rPr lang="en"/>
                        <a:t>Session Notes</a:t>
                      </a:r>
                      <a:endParaRPr/>
                    </a:p>
                    <a:p>
                      <a:pPr marL="0" lvl="0" indent="0" algn="l" rtl="0">
                        <a:spcBef>
                          <a:spcPts val="0"/>
                        </a:spcBef>
                        <a:spcAft>
                          <a:spcPts val="0"/>
                        </a:spcAft>
                        <a:buNone/>
                      </a:pPr>
                      <a:r>
                        <a:rPr lang="en"/>
                        <a:t>AI Consulting Delivered Checkbox</a:t>
                      </a:r>
                      <a:endParaRPr/>
                    </a:p>
                    <a:p>
                      <a:pPr marL="0" lvl="0" indent="0" algn="l" rtl="0">
                        <a:spcBef>
                          <a:spcPts val="0"/>
                        </a:spcBef>
                        <a:spcAft>
                          <a:spcPts val="0"/>
                        </a:spcAft>
                        <a:buNone/>
                      </a:pPr>
                      <a:r>
                        <a:rPr lang="en"/>
                        <a:t>Client Milestone </a:t>
                      </a:r>
                      <a:endParaRPr/>
                    </a:p>
                  </a:txBody>
                  <a:tcPr marL="91425" marR="91425" marT="91425" marB="91425"/>
                </a:tc>
                <a:extLst>
                  <a:ext uri="{0D108BD9-81ED-4DB2-BD59-A6C34878D82A}">
                    <a16:rowId xmlns:a16="http://schemas.microsoft.com/office/drawing/2014/main" val="10005"/>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22"/>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en" sz="5400" b="1"/>
              <a:t>SOP Review: </a:t>
            </a:r>
            <a:endParaRPr sz="5400" b="1"/>
          </a:p>
          <a:p>
            <a:pPr marL="0" lvl="0" indent="0" algn="ctr" rtl="0">
              <a:spcBef>
                <a:spcPts val="0"/>
              </a:spcBef>
              <a:spcAft>
                <a:spcPts val="0"/>
              </a:spcAft>
              <a:buNone/>
            </a:pPr>
            <a:r>
              <a:rPr lang="en" sz="4489"/>
              <a:t>Reportable Impact</a:t>
            </a:r>
            <a:endParaRPr sz="4489"/>
          </a:p>
          <a:p>
            <a:pPr marL="0" lvl="0" indent="0" algn="ctr" rtl="0">
              <a:spcBef>
                <a:spcPts val="0"/>
              </a:spcBef>
              <a:spcAft>
                <a:spcPts val="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3"/>
          <p:cNvSpPr/>
          <p:nvPr/>
        </p:nvSpPr>
        <p:spPr>
          <a:xfrm>
            <a:off x="-64250" y="181675"/>
            <a:ext cx="5551200" cy="521400"/>
          </a:xfrm>
          <a:prstGeom prst="roundRect">
            <a:avLst>
              <a:gd name="adj" fmla="val 16667"/>
            </a:avLst>
          </a:prstGeom>
          <a:solidFill>
            <a:srgbClr val="002E6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3"/>
          <p:cNvSpPr txBox="1">
            <a:spLocks noGrp="1"/>
          </p:cNvSpPr>
          <p:nvPr>
            <p:ph type="title"/>
          </p:nvPr>
        </p:nvSpPr>
        <p:spPr>
          <a:xfrm>
            <a:off x="281150" y="181675"/>
            <a:ext cx="5098200" cy="521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solidFill>
                  <a:schemeClr val="lt1"/>
                </a:solidFill>
              </a:rPr>
              <a:t>Details Logged on Reportable Impact</a:t>
            </a:r>
            <a:endParaRPr b="1">
              <a:solidFill>
                <a:schemeClr val="lt1"/>
              </a:solidFill>
            </a:endParaRPr>
          </a:p>
        </p:txBody>
      </p:sp>
      <p:sp>
        <p:nvSpPr>
          <p:cNvPr id="135" name="Google Shape;135;p23"/>
          <p:cNvSpPr/>
          <p:nvPr/>
        </p:nvSpPr>
        <p:spPr>
          <a:xfrm>
            <a:off x="254225" y="4716475"/>
            <a:ext cx="1530600" cy="267900"/>
          </a:xfrm>
          <a:prstGeom prst="roundRect">
            <a:avLst>
              <a:gd name="adj" fmla="val 16667"/>
            </a:avLst>
          </a:prstGeom>
          <a:solidFill>
            <a:srgbClr val="D10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23"/>
          <p:cNvSpPr txBox="1"/>
          <p:nvPr/>
        </p:nvSpPr>
        <p:spPr>
          <a:xfrm>
            <a:off x="254150" y="4679650"/>
            <a:ext cx="15306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200">
                <a:solidFill>
                  <a:schemeClr val="lt1"/>
                </a:solidFill>
                <a:latin typeface="Antonio Thin"/>
                <a:ea typeface="Antonio Thin"/>
                <a:cs typeface="Antonio Thin"/>
                <a:sym typeface="Antonio Thin"/>
              </a:rPr>
              <a:t>LAUNCH. GROW. THRIVE</a:t>
            </a:r>
            <a:endParaRPr sz="1200">
              <a:solidFill>
                <a:schemeClr val="lt1"/>
              </a:solidFill>
              <a:latin typeface="Antonio Thin"/>
              <a:ea typeface="Antonio Thin"/>
              <a:cs typeface="Antonio Thin"/>
              <a:sym typeface="Antonio Thin"/>
            </a:endParaRPr>
          </a:p>
        </p:txBody>
      </p:sp>
      <p:graphicFrame>
        <p:nvGraphicFramePr>
          <p:cNvPr id="137" name="Google Shape;137;p23"/>
          <p:cNvGraphicFramePr/>
          <p:nvPr/>
        </p:nvGraphicFramePr>
        <p:xfrm>
          <a:off x="394700" y="909850"/>
          <a:ext cx="3000000" cy="3000000"/>
        </p:xfrm>
        <a:graphic>
          <a:graphicData uri="http://schemas.openxmlformats.org/drawingml/2006/table">
            <a:tbl>
              <a:tblPr>
                <a:noFill/>
                <a:tableStyleId>{5817E93D-8DE8-4C3A-82A3-E918D377C27B}</a:tableStyleId>
              </a:tblPr>
              <a:tblGrid>
                <a:gridCol w="2231475">
                  <a:extLst>
                    <a:ext uri="{9D8B030D-6E8A-4147-A177-3AD203B41FA5}">
                      <a16:colId xmlns:a16="http://schemas.microsoft.com/office/drawing/2014/main" val="20000"/>
                    </a:ext>
                  </a:extLst>
                </a:gridCol>
                <a:gridCol w="6025850">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en" b="1">
                          <a:solidFill>
                            <a:schemeClr val="lt1"/>
                          </a:solidFill>
                        </a:rPr>
                        <a:t>Questions Answered</a:t>
                      </a:r>
                      <a:endParaRPr b="1">
                        <a:solidFill>
                          <a:schemeClr val="lt1"/>
                        </a:solidFill>
                      </a:endParaRPr>
                    </a:p>
                  </a:txBody>
                  <a:tcPr marL="91425" marR="91425" marT="91425" marB="91425">
                    <a:solidFill>
                      <a:srgbClr val="002E62"/>
                    </a:solidFill>
                  </a:tcPr>
                </a:tc>
                <a:tc>
                  <a:txBody>
                    <a:bodyPr/>
                    <a:lstStyle/>
                    <a:p>
                      <a:pPr marL="0" lvl="0" indent="0" algn="l" rtl="0">
                        <a:spcBef>
                          <a:spcPts val="0"/>
                        </a:spcBef>
                        <a:spcAft>
                          <a:spcPts val="0"/>
                        </a:spcAft>
                        <a:buNone/>
                      </a:pPr>
                      <a:r>
                        <a:rPr lang="en" b="1">
                          <a:solidFill>
                            <a:schemeClr val="lt1"/>
                          </a:solidFill>
                        </a:rPr>
                        <a:t>Fields </a:t>
                      </a:r>
                      <a:endParaRPr b="1">
                        <a:solidFill>
                          <a:schemeClr val="lt1"/>
                        </a:solidFill>
                      </a:endParaRPr>
                    </a:p>
                  </a:txBody>
                  <a:tcPr marL="91425" marR="91425" marT="91425" marB="91425">
                    <a:solidFill>
                      <a:srgbClr val="002E62"/>
                    </a:solidFill>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a:t>Who?</a:t>
                      </a:r>
                      <a:endParaRPr/>
                    </a:p>
                  </a:txBody>
                  <a:tcPr marL="91425" marR="91425" marT="91425" marB="91425"/>
                </a:tc>
                <a:tc>
                  <a:txBody>
                    <a:bodyPr/>
                    <a:lstStyle/>
                    <a:p>
                      <a:pPr marL="0" lvl="0" indent="0" algn="l" rtl="0">
                        <a:spcBef>
                          <a:spcPts val="0"/>
                        </a:spcBef>
                        <a:spcAft>
                          <a:spcPts val="0"/>
                        </a:spcAft>
                        <a:buNone/>
                      </a:pPr>
                      <a:r>
                        <a:rPr lang="en"/>
                        <a:t>“Milestone Details”: Contact, Business, Regional Consultant</a:t>
                      </a:r>
                      <a:endParaRPr/>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a:t>What Type?</a:t>
                      </a:r>
                      <a:endParaRPr/>
                    </a:p>
                  </a:txBody>
                  <a:tcPr marL="91425" marR="91425" marT="91425" marB="91425"/>
                </a:tc>
                <a:tc>
                  <a:txBody>
                    <a:bodyPr/>
                    <a:lstStyle/>
                    <a:p>
                      <a:pPr marL="0" lvl="0" indent="0" algn="l" rtl="0">
                        <a:spcBef>
                          <a:spcPts val="0"/>
                        </a:spcBef>
                        <a:spcAft>
                          <a:spcPts val="0"/>
                        </a:spcAft>
                        <a:buNone/>
                      </a:pPr>
                      <a:r>
                        <a:rPr lang="en"/>
                        <a:t>Capital: Loans (w/ or w/o SBA details); </a:t>
                      </a:r>
                      <a:r>
                        <a:rPr lang="en">
                          <a:solidFill>
                            <a:schemeClr val="dk1"/>
                          </a:solidFill>
                        </a:rPr>
                        <a:t>Other Investment</a:t>
                      </a:r>
                      <a:endParaRPr/>
                    </a:p>
                    <a:p>
                      <a:pPr marL="0" lvl="0" indent="0" algn="l" rtl="0">
                        <a:spcBef>
                          <a:spcPts val="0"/>
                        </a:spcBef>
                        <a:spcAft>
                          <a:spcPts val="0"/>
                        </a:spcAft>
                        <a:buNone/>
                      </a:pPr>
                      <a:r>
                        <a:rPr lang="en"/>
                        <a:t>Owner Investment; STEP Services (ending 9/26)</a:t>
                      </a:r>
                      <a:endParaRPr/>
                    </a:p>
                  </a:txBody>
                  <a:tcPr marL="91425" marR="91425" marT="91425" marB="91425"/>
                </a:tc>
                <a:extLst>
                  <a:ext uri="{0D108BD9-81ED-4DB2-BD59-A6C34878D82A}">
                    <a16:rowId xmlns:a16="http://schemas.microsoft.com/office/drawing/2014/main" val="10002"/>
                  </a:ext>
                </a:extLst>
              </a:tr>
              <a:tr h="622525">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r>
                        <a:rPr lang="en"/>
                        <a:t>Government Contracts: DOD or Federal Prime &amp; Sub</a:t>
                      </a:r>
                      <a:endParaRPr/>
                    </a:p>
                    <a:p>
                      <a:pPr marL="0" lvl="0" indent="0" algn="l" rtl="0">
                        <a:spcBef>
                          <a:spcPts val="0"/>
                        </a:spcBef>
                        <a:spcAft>
                          <a:spcPts val="0"/>
                        </a:spcAft>
                        <a:buNone/>
                      </a:pPr>
                      <a:r>
                        <a:rPr lang="en"/>
                        <a:t>State or Local Prime &amp; Sub -  both amount ($) and number (#)</a:t>
                      </a:r>
                      <a:endParaRPr/>
                    </a:p>
                  </a:txBody>
                  <a:tcPr marL="91425" marR="91425" marT="91425" marB="91425"/>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r>
                        <a:rPr lang="en"/>
                        <a:t>Jobs &amp; Revenue: Jobs Created; Jobs Retained (Saved); Revenue (Sales) Increase</a:t>
                      </a:r>
                      <a:endParaRPr/>
                    </a:p>
                  </a:txBody>
                  <a:tcPr marL="91425" marR="91425" marT="91425" marB="91425"/>
                </a:tc>
                <a:extLst>
                  <a:ext uri="{0D108BD9-81ED-4DB2-BD59-A6C34878D82A}">
                    <a16:rowId xmlns:a16="http://schemas.microsoft.com/office/drawing/2014/main" val="10004"/>
                  </a:ext>
                </a:extLst>
              </a:tr>
              <a:tr h="381000">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r>
                        <a:rPr lang="en"/>
                        <a:t>Started Business - Business Start Date &amp; Check Box</a:t>
                      </a:r>
                      <a:endParaRPr/>
                    </a:p>
                  </a:txBody>
                  <a:tcPr marL="91425" marR="91425" marT="91425" marB="91425"/>
                </a:tc>
                <a:extLst>
                  <a:ext uri="{0D108BD9-81ED-4DB2-BD59-A6C34878D82A}">
                    <a16:rowId xmlns:a16="http://schemas.microsoft.com/office/drawing/2014/main" val="10005"/>
                  </a:ext>
                </a:extLst>
              </a:tr>
              <a:tr h="381000">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r>
                        <a:rPr lang="en"/>
                        <a:t>SBA Certifications (if SBDC consultant)</a:t>
                      </a:r>
                      <a:endParaRPr/>
                    </a:p>
                  </a:txBody>
                  <a:tcPr marL="91425" marR="91425" marT="91425" marB="91425"/>
                </a:tc>
                <a:extLst>
                  <a:ext uri="{0D108BD9-81ED-4DB2-BD59-A6C34878D82A}">
                    <a16:rowId xmlns:a16="http://schemas.microsoft.com/office/drawing/2014/main" val="10006"/>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4"/>
          <p:cNvSpPr/>
          <p:nvPr/>
        </p:nvSpPr>
        <p:spPr>
          <a:xfrm>
            <a:off x="-64250" y="181675"/>
            <a:ext cx="5551200" cy="521400"/>
          </a:xfrm>
          <a:prstGeom prst="roundRect">
            <a:avLst>
              <a:gd name="adj" fmla="val 16667"/>
            </a:avLst>
          </a:prstGeom>
          <a:solidFill>
            <a:srgbClr val="002E6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24"/>
          <p:cNvSpPr txBox="1">
            <a:spLocks noGrp="1"/>
          </p:cNvSpPr>
          <p:nvPr>
            <p:ph type="title"/>
          </p:nvPr>
        </p:nvSpPr>
        <p:spPr>
          <a:xfrm>
            <a:off x="281150" y="181675"/>
            <a:ext cx="5098200" cy="521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solidFill>
                  <a:schemeClr val="lt1"/>
                </a:solidFill>
              </a:rPr>
              <a:t>Reportable Impact Requirements</a:t>
            </a:r>
            <a:endParaRPr b="1">
              <a:solidFill>
                <a:schemeClr val="lt1"/>
              </a:solidFill>
            </a:endParaRPr>
          </a:p>
        </p:txBody>
      </p:sp>
      <p:sp>
        <p:nvSpPr>
          <p:cNvPr id="144" name="Google Shape;144;p24"/>
          <p:cNvSpPr/>
          <p:nvPr/>
        </p:nvSpPr>
        <p:spPr>
          <a:xfrm>
            <a:off x="254225" y="4716475"/>
            <a:ext cx="1530600" cy="267900"/>
          </a:xfrm>
          <a:prstGeom prst="roundRect">
            <a:avLst>
              <a:gd name="adj" fmla="val 16667"/>
            </a:avLst>
          </a:prstGeom>
          <a:solidFill>
            <a:srgbClr val="D10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4"/>
          <p:cNvSpPr txBox="1"/>
          <p:nvPr/>
        </p:nvSpPr>
        <p:spPr>
          <a:xfrm>
            <a:off x="254150" y="4679650"/>
            <a:ext cx="15306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200">
                <a:solidFill>
                  <a:schemeClr val="lt1"/>
                </a:solidFill>
                <a:latin typeface="Antonio Thin"/>
                <a:ea typeface="Antonio Thin"/>
                <a:cs typeface="Antonio Thin"/>
                <a:sym typeface="Antonio Thin"/>
              </a:rPr>
              <a:t>LAUNCH. GROW. THRIVE</a:t>
            </a:r>
            <a:endParaRPr sz="1200">
              <a:solidFill>
                <a:schemeClr val="lt1"/>
              </a:solidFill>
              <a:latin typeface="Antonio Thin"/>
              <a:ea typeface="Antonio Thin"/>
              <a:cs typeface="Antonio Thin"/>
              <a:sym typeface="Antonio Thin"/>
            </a:endParaRPr>
          </a:p>
        </p:txBody>
      </p:sp>
      <p:sp>
        <p:nvSpPr>
          <p:cNvPr id="146" name="Google Shape;146;p24"/>
          <p:cNvSpPr txBox="1">
            <a:spLocks noGrp="1"/>
          </p:cNvSpPr>
          <p:nvPr>
            <p:ph type="body" idx="1"/>
          </p:nvPr>
        </p:nvSpPr>
        <p:spPr>
          <a:xfrm>
            <a:off x="254150" y="888525"/>
            <a:ext cx="3519300" cy="3186900"/>
          </a:xfrm>
          <a:prstGeom prst="rect">
            <a:avLst/>
          </a:prstGeom>
        </p:spPr>
        <p:txBody>
          <a:bodyPr spcFirstLastPara="1" wrap="square" lIns="91425" tIns="91425" rIns="91425" bIns="91425" anchor="t" anchorCtr="0">
            <a:normAutofit fontScale="40000" lnSpcReduction="20000"/>
          </a:bodyPr>
          <a:lstStyle/>
          <a:p>
            <a:pPr marL="0" lvl="0" indent="0" algn="l" rtl="0">
              <a:lnSpc>
                <a:spcPct val="100000"/>
              </a:lnSpc>
              <a:spcBef>
                <a:spcPts val="800"/>
              </a:spcBef>
              <a:spcAft>
                <a:spcPts val="0"/>
              </a:spcAft>
              <a:buNone/>
            </a:pPr>
            <a:r>
              <a:rPr lang="en" sz="3500" b="1" i="1">
                <a:solidFill>
                  <a:srgbClr val="2965AD"/>
                </a:solidFill>
              </a:rPr>
              <a:t>Attribution Types</a:t>
            </a:r>
            <a:endParaRPr sz="3500" b="1" i="1">
              <a:solidFill>
                <a:srgbClr val="2965AD"/>
              </a:solidFill>
            </a:endParaRPr>
          </a:p>
          <a:p>
            <a:pPr marL="0" lvl="0" indent="0" algn="l" rtl="0">
              <a:lnSpc>
                <a:spcPct val="100000"/>
              </a:lnSpc>
              <a:spcBef>
                <a:spcPts val="800"/>
              </a:spcBef>
              <a:spcAft>
                <a:spcPts val="0"/>
              </a:spcAft>
              <a:buClr>
                <a:srgbClr val="002D62"/>
              </a:buClr>
              <a:buSzPct val="62500"/>
              <a:buFont typeface="Arial"/>
              <a:buNone/>
            </a:pPr>
            <a:r>
              <a:rPr lang="en" sz="2400" b="1" i="1">
                <a:solidFill>
                  <a:schemeClr val="dk1"/>
                </a:solidFill>
              </a:rPr>
              <a:t>Email or Letter –</a:t>
            </a:r>
            <a:r>
              <a:rPr lang="en" sz="2400" b="1">
                <a:solidFill>
                  <a:schemeClr val="dk1"/>
                </a:solidFill>
              </a:rPr>
              <a:t> </a:t>
            </a:r>
            <a:r>
              <a:rPr lang="en" sz="2400">
                <a:solidFill>
                  <a:schemeClr val="dk1"/>
                </a:solidFill>
              </a:rPr>
              <a:t>To meet the standard, the customer email or letter must meet both the Verification Test and Attribution Test:</a:t>
            </a:r>
            <a:endParaRPr sz="2400">
              <a:solidFill>
                <a:schemeClr val="dk1"/>
              </a:solidFill>
            </a:endParaRPr>
          </a:p>
          <a:p>
            <a:pPr marL="609600" lvl="0" indent="-365760" algn="l" rtl="0">
              <a:lnSpc>
                <a:spcPct val="100000"/>
              </a:lnSpc>
              <a:spcBef>
                <a:spcPts val="800"/>
              </a:spcBef>
              <a:spcAft>
                <a:spcPts val="0"/>
              </a:spcAft>
              <a:buClr>
                <a:schemeClr val="dk1"/>
              </a:buClr>
              <a:buSzPct val="100000"/>
              <a:buFont typeface="Arial"/>
              <a:buAutoNum type="arabicPeriod"/>
            </a:pPr>
            <a:r>
              <a:rPr lang="en" sz="2400" b="1" i="1">
                <a:solidFill>
                  <a:schemeClr val="dk1"/>
                </a:solidFill>
              </a:rPr>
              <a:t>Verification Test –</a:t>
            </a:r>
            <a:endParaRPr sz="2400">
              <a:solidFill>
                <a:schemeClr val="dk1"/>
              </a:solidFill>
            </a:endParaRPr>
          </a:p>
          <a:p>
            <a:pPr marL="609600" lvl="0" indent="0" algn="l" rtl="0">
              <a:lnSpc>
                <a:spcPct val="100000"/>
              </a:lnSpc>
              <a:spcBef>
                <a:spcPts val="1000"/>
              </a:spcBef>
              <a:spcAft>
                <a:spcPts val="0"/>
              </a:spcAft>
              <a:buClr>
                <a:srgbClr val="002D62"/>
              </a:buClr>
              <a:buSzPct val="62500"/>
              <a:buFont typeface="Arial"/>
              <a:buNone/>
            </a:pPr>
            <a:r>
              <a:rPr lang="en" sz="2400">
                <a:solidFill>
                  <a:schemeClr val="dk1"/>
                </a:solidFill>
              </a:rPr>
              <a:t>The email or letter must specifically identify the impact or outcome that occurred (e.g. started new business, hired three new employees, received $1M loan), and</a:t>
            </a:r>
            <a:endParaRPr sz="2400">
              <a:solidFill>
                <a:schemeClr val="dk1"/>
              </a:solidFill>
            </a:endParaRPr>
          </a:p>
          <a:p>
            <a:pPr marL="0" lvl="0" indent="0" algn="l" rtl="0">
              <a:lnSpc>
                <a:spcPct val="100000"/>
              </a:lnSpc>
              <a:spcBef>
                <a:spcPts val="1000"/>
              </a:spcBef>
              <a:spcAft>
                <a:spcPts val="0"/>
              </a:spcAft>
              <a:buClr>
                <a:srgbClr val="002D62"/>
              </a:buClr>
              <a:buSzPct val="62500"/>
              <a:buFont typeface="Arial"/>
              <a:buNone/>
            </a:pPr>
            <a:endParaRPr sz="2400">
              <a:solidFill>
                <a:schemeClr val="dk1"/>
              </a:solidFill>
            </a:endParaRPr>
          </a:p>
          <a:p>
            <a:pPr marL="609600" lvl="0" indent="-365760" algn="l" rtl="0">
              <a:lnSpc>
                <a:spcPct val="100000"/>
              </a:lnSpc>
              <a:spcBef>
                <a:spcPts val="1000"/>
              </a:spcBef>
              <a:spcAft>
                <a:spcPts val="0"/>
              </a:spcAft>
              <a:buClr>
                <a:schemeClr val="dk1"/>
              </a:buClr>
              <a:buSzPct val="100000"/>
              <a:buFont typeface="Arial"/>
              <a:buAutoNum type="arabicPeriod"/>
            </a:pPr>
            <a:r>
              <a:rPr lang="en" sz="2400" b="1" i="1">
                <a:solidFill>
                  <a:schemeClr val="dk1"/>
                </a:solidFill>
              </a:rPr>
              <a:t>Attribution Test –</a:t>
            </a:r>
            <a:endParaRPr sz="2400">
              <a:solidFill>
                <a:schemeClr val="dk1"/>
              </a:solidFill>
            </a:endParaRPr>
          </a:p>
          <a:p>
            <a:pPr marL="609600" lvl="0" indent="0" algn="l" rtl="0">
              <a:lnSpc>
                <a:spcPct val="100000"/>
              </a:lnSpc>
              <a:spcBef>
                <a:spcPts val="1000"/>
              </a:spcBef>
              <a:spcAft>
                <a:spcPts val="0"/>
              </a:spcAft>
              <a:buClr>
                <a:srgbClr val="002D62"/>
              </a:buClr>
              <a:buSzPct val="62500"/>
              <a:buFont typeface="Arial"/>
              <a:buNone/>
            </a:pPr>
            <a:r>
              <a:rPr lang="en" sz="2400">
                <a:solidFill>
                  <a:schemeClr val="dk1"/>
                </a:solidFill>
              </a:rPr>
              <a:t>The customer must specifically state in the email that the outcome occurred as a result of the SBDC services received. </a:t>
            </a:r>
            <a:endParaRPr sz="2400">
              <a:solidFill>
                <a:schemeClr val="dk1"/>
              </a:solidFill>
            </a:endParaRPr>
          </a:p>
          <a:p>
            <a:pPr marL="0" lvl="0" indent="0" algn="l" rtl="0">
              <a:lnSpc>
                <a:spcPct val="100000"/>
              </a:lnSpc>
              <a:spcBef>
                <a:spcPts val="800"/>
              </a:spcBef>
              <a:spcAft>
                <a:spcPts val="800"/>
              </a:spcAft>
              <a:buNone/>
            </a:pPr>
            <a:r>
              <a:rPr lang="en" sz="2400">
                <a:solidFill>
                  <a:schemeClr val="dk1"/>
                </a:solidFill>
              </a:rPr>
              <a:t>Impact that is verbalized or otherwise discovered through other verification (e.g. news stories, third-party sources) alone does not constitute a reportable impact due to the lack of attribution. However, the Center may use such information to follow-up with the client to discover if the impact was attributed to the services received. </a:t>
            </a:r>
            <a:endParaRPr sz="1900">
              <a:solidFill>
                <a:schemeClr val="dk1"/>
              </a:solidFill>
            </a:endParaRPr>
          </a:p>
        </p:txBody>
      </p:sp>
      <p:sp>
        <p:nvSpPr>
          <p:cNvPr id="147" name="Google Shape;147;p24"/>
          <p:cNvSpPr txBox="1"/>
          <p:nvPr/>
        </p:nvSpPr>
        <p:spPr>
          <a:xfrm>
            <a:off x="3847275" y="888525"/>
            <a:ext cx="2463300" cy="4249200"/>
          </a:xfrm>
          <a:prstGeom prst="rect">
            <a:avLst/>
          </a:prstGeom>
          <a:noFill/>
          <a:ln>
            <a:noFill/>
          </a:ln>
        </p:spPr>
        <p:txBody>
          <a:bodyPr spcFirstLastPara="1" wrap="square" lIns="91425" tIns="45700" rIns="91425" bIns="45700" anchor="t" anchorCtr="0">
            <a:normAutofit/>
          </a:bodyPr>
          <a:lstStyle/>
          <a:p>
            <a:pPr marL="0" lvl="0" indent="0" algn="l" rtl="0">
              <a:spcBef>
                <a:spcPts val="800"/>
              </a:spcBef>
              <a:spcAft>
                <a:spcPts val="0"/>
              </a:spcAft>
              <a:buNone/>
            </a:pPr>
            <a:r>
              <a:rPr lang="en" sz="1500" b="1" i="1">
                <a:solidFill>
                  <a:srgbClr val="2965AD"/>
                </a:solidFill>
                <a:latin typeface="Calibri"/>
                <a:ea typeface="Calibri"/>
                <a:cs typeface="Calibri"/>
                <a:sym typeface="Calibri"/>
              </a:rPr>
              <a:t>Other Forms of Attribution:</a:t>
            </a:r>
            <a:endParaRPr sz="1500" b="1" i="1">
              <a:solidFill>
                <a:srgbClr val="2965AD"/>
              </a:solidFill>
              <a:latin typeface="Calibri"/>
              <a:ea typeface="Calibri"/>
              <a:cs typeface="Calibri"/>
              <a:sym typeface="Calibri"/>
            </a:endParaRPr>
          </a:p>
          <a:p>
            <a:pPr marL="0" lvl="0" indent="0" algn="l" rtl="0">
              <a:spcBef>
                <a:spcPts val="800"/>
              </a:spcBef>
              <a:spcAft>
                <a:spcPts val="0"/>
              </a:spcAft>
              <a:buNone/>
            </a:pPr>
            <a:r>
              <a:rPr lang="en" sz="1300" b="1" i="1">
                <a:solidFill>
                  <a:srgbClr val="2965AD"/>
                </a:solidFill>
                <a:latin typeface="Calibri"/>
                <a:ea typeface="Calibri"/>
                <a:cs typeface="Calibri"/>
                <a:sym typeface="Calibri"/>
              </a:rPr>
              <a:t>Customer Survey </a:t>
            </a:r>
            <a:endParaRPr sz="1300" b="1" i="1">
              <a:solidFill>
                <a:srgbClr val="2965AD"/>
              </a:solidFill>
              <a:latin typeface="Calibri"/>
              <a:ea typeface="Calibri"/>
              <a:cs typeface="Calibri"/>
              <a:sym typeface="Calibri"/>
            </a:endParaRPr>
          </a:p>
          <a:p>
            <a:pPr marL="0" lvl="0" indent="0" algn="l" rtl="0">
              <a:spcBef>
                <a:spcPts val="800"/>
              </a:spcBef>
              <a:spcAft>
                <a:spcPts val="0"/>
              </a:spcAft>
              <a:buNone/>
            </a:pPr>
            <a:r>
              <a:rPr lang="en" sz="1300" b="1" i="1">
                <a:solidFill>
                  <a:srgbClr val="2965AD"/>
                </a:solidFill>
                <a:latin typeface="Calibri"/>
                <a:ea typeface="Calibri"/>
                <a:cs typeface="Calibri"/>
                <a:sym typeface="Calibri"/>
              </a:rPr>
              <a:t>Client Impact Attribution Form –</a:t>
            </a:r>
            <a:r>
              <a:rPr lang="en" sz="1300" b="1">
                <a:solidFill>
                  <a:srgbClr val="002D62"/>
                </a:solidFill>
                <a:latin typeface="Calibri"/>
                <a:ea typeface="Calibri"/>
                <a:cs typeface="Calibri"/>
                <a:sym typeface="Calibri"/>
              </a:rPr>
              <a:t> </a:t>
            </a:r>
            <a:endParaRPr sz="1300" b="1">
              <a:solidFill>
                <a:srgbClr val="002D62"/>
              </a:solidFill>
              <a:latin typeface="Calibri"/>
              <a:ea typeface="Calibri"/>
              <a:cs typeface="Calibri"/>
              <a:sym typeface="Calibri"/>
            </a:endParaRPr>
          </a:p>
          <a:p>
            <a:pPr marL="0" lvl="0" indent="0" algn="l" rtl="0">
              <a:spcBef>
                <a:spcPts val="800"/>
              </a:spcBef>
              <a:spcAft>
                <a:spcPts val="0"/>
              </a:spcAft>
              <a:buNone/>
            </a:pPr>
            <a:r>
              <a:rPr lang="en" sz="1500">
                <a:solidFill>
                  <a:srgbClr val="002D62"/>
                </a:solidFill>
                <a:latin typeface="Calibri"/>
                <a:ea typeface="Calibri"/>
                <a:cs typeface="Calibri"/>
                <a:sym typeface="Calibri"/>
              </a:rPr>
              <a:t>The authorized </a:t>
            </a:r>
            <a:r>
              <a:rPr lang="en" sz="1500" u="sng">
                <a:solidFill>
                  <a:schemeClr val="hlink"/>
                </a:solidFill>
                <a:latin typeface="Calibri"/>
                <a:ea typeface="Calibri"/>
                <a:cs typeface="Calibri"/>
                <a:sym typeface="Calibri"/>
                <a:hlinkClick r:id="rId3"/>
              </a:rPr>
              <a:t>form </a:t>
            </a:r>
            <a:r>
              <a:rPr lang="en" sz="1500">
                <a:solidFill>
                  <a:srgbClr val="002D62"/>
                </a:solidFill>
                <a:latin typeface="Calibri"/>
                <a:ea typeface="Calibri"/>
                <a:cs typeface="Calibri"/>
                <a:sym typeface="Calibri"/>
              </a:rPr>
              <a:t>may be found on Sharepoint site.</a:t>
            </a:r>
            <a:endParaRPr sz="1500">
              <a:solidFill>
                <a:srgbClr val="002D62"/>
              </a:solidFill>
              <a:latin typeface="Calibri"/>
              <a:ea typeface="Calibri"/>
              <a:cs typeface="Calibri"/>
              <a:sym typeface="Calibri"/>
            </a:endParaRPr>
          </a:p>
          <a:p>
            <a:pPr marL="0" lvl="0" indent="0" algn="l" rtl="0">
              <a:spcBef>
                <a:spcPts val="800"/>
              </a:spcBef>
              <a:spcAft>
                <a:spcPts val="0"/>
              </a:spcAft>
              <a:buNone/>
            </a:pPr>
            <a:endParaRPr sz="1500" b="1" i="1">
              <a:solidFill>
                <a:srgbClr val="2965AD"/>
              </a:solidFill>
              <a:latin typeface="Calibri"/>
              <a:ea typeface="Calibri"/>
              <a:cs typeface="Calibri"/>
              <a:sym typeface="Calibri"/>
            </a:endParaRPr>
          </a:p>
          <a:p>
            <a:pPr marL="0" lvl="0" indent="0" algn="l" rtl="0">
              <a:spcBef>
                <a:spcPts val="800"/>
              </a:spcBef>
              <a:spcAft>
                <a:spcPts val="800"/>
              </a:spcAft>
              <a:buNone/>
            </a:pPr>
            <a:endParaRPr sz="1500" b="1" i="1">
              <a:solidFill>
                <a:srgbClr val="2965AD"/>
              </a:solidFill>
              <a:latin typeface="Calibri"/>
              <a:ea typeface="Calibri"/>
              <a:cs typeface="Calibri"/>
              <a:sym typeface="Calibri"/>
            </a:endParaRPr>
          </a:p>
        </p:txBody>
      </p:sp>
      <p:pic>
        <p:nvPicPr>
          <p:cNvPr id="148" name="Google Shape;148;p24"/>
          <p:cNvPicPr preferRelativeResize="0"/>
          <p:nvPr/>
        </p:nvPicPr>
        <p:blipFill>
          <a:blip r:embed="rId4">
            <a:alphaModFix/>
          </a:blip>
          <a:stretch>
            <a:fillRect/>
          </a:stretch>
        </p:blipFill>
        <p:spPr>
          <a:xfrm>
            <a:off x="6214425" y="740975"/>
            <a:ext cx="2528626" cy="3334451"/>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resenter_x0028_s_x0029__x0020_Name_x0028_s_x0029_ xmlns="2c89dc55-8436-462f-99e7-911e378fe925" xsi:nil="true"/>
    <Webinar_x0020_Date xmlns="2c89dc55-8436-462f-99e7-911e378fe925">2026-05-15T04:00:00+00:00</Webinar_x0020_Date>
    <Poster xmlns="2c89dc55-8436-462f-99e7-911e378fe925">
      <Url xsi:nil="true"/>
      <Description xsi:nil="true"/>
    </Poster>
    <Presenter_x0028_s_x0029_ xmlns="2c89dc55-8436-462f-99e7-911e378fe925">
      <UserInfo>
        <DisplayName/>
        <AccountId xsi:nil="true"/>
        <AccountType/>
      </UserInfo>
    </Presenter_x0028_s_x0029_>
    <Duration_x0020__x0028_Minutes_x0029_ xmlns="2c89dc55-8436-462f-99e7-911e378fe925" xsi:nil="true"/>
    <CardDescription xmlns="2c89dc55-8436-462f-99e7-911e378fe925" xsi:nil="true"/>
    <lcf76f155ced4ddcb4097134ff3c332f xmlns="2c89dc55-8436-462f-99e7-911e378fe925">
      <Terms xmlns="http://schemas.microsoft.com/office/infopath/2007/PartnerControls"/>
    </lcf76f155ced4ddcb4097134ff3c332f>
    <Keyword_x0028_s_x0029_ xmlns="2c89dc55-8436-462f-99e7-911e378fe925" xsi:nil="true"/>
    <File_x0020_Type0 xmlns="2c89dc55-8436-462f-99e7-911e378fe925">Slides</File_x0020_Type0>
    <Webinar_x0020_Series xmlns="2c89dc55-8436-462f-99e7-911e378fe925" xsi:nil="true"/>
    <Slides0 xmlns="2c89dc55-8436-462f-99e7-911e378fe925">
      <Url xsi:nil="true"/>
      <Description xsi:nil="true"/>
    </Slides0>
    <Titles xmlns="2c89dc55-8436-462f-99e7-911e378fe925">Salesforce 102</Titles>
    <TaxCatchAll xmlns="0efd1db8-fbbb-4516-a054-48a8a5fd870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634A34166400A4AA8C2B90BE13DCC17" ma:contentTypeVersion="27" ma:contentTypeDescription="Create a new document." ma:contentTypeScope="" ma:versionID="42ffa9724505006bafa994b97e1d4c5a">
  <xsd:schema xmlns:xsd="http://www.w3.org/2001/XMLSchema" xmlns:xs="http://www.w3.org/2001/XMLSchema" xmlns:p="http://schemas.microsoft.com/office/2006/metadata/properties" xmlns:ns2="2c89dc55-8436-462f-99e7-911e378fe925" xmlns:ns3="0efd1db8-fbbb-4516-a054-48a8a5fd8704" targetNamespace="http://schemas.microsoft.com/office/2006/metadata/properties" ma:root="true" ma:fieldsID="4459404972082481c14d8f2212160bc0" ns2:_="" ns3:_="">
    <xsd:import namespace="2c89dc55-8436-462f-99e7-911e378fe925"/>
    <xsd:import namespace="0efd1db8-fbbb-4516-a054-48a8a5fd870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Webinar_x0020_Date" minOccurs="0"/>
                <xsd:element ref="ns2:Presenter_x0028_s_x0029_" minOccurs="0"/>
                <xsd:element ref="ns2:Presenter_x0028_s_x0029__x0020_Name_x0028_s_x0029_" minOccurs="0"/>
                <xsd:element ref="ns2:Duration_x0020__x0028_Minutes_x0029_" minOccurs="0"/>
                <xsd:element ref="ns2:Webinar_x0020_Series" minOccurs="0"/>
                <xsd:element ref="ns2:Titles" minOccurs="0"/>
                <xsd:element ref="ns2:Keyword_x0028_s_x0029_" minOccurs="0"/>
                <xsd:element ref="ns2:CardDescription" minOccurs="0"/>
                <xsd:element ref="ns2:Slides0" minOccurs="0"/>
                <xsd:element ref="ns2:File_x0020_Type0" minOccurs="0"/>
                <xsd:element ref="ns2:lcf76f155ced4ddcb4097134ff3c332f" minOccurs="0"/>
                <xsd:element ref="ns3:TaxCatchAll" minOccurs="0"/>
                <xsd:element ref="ns2:Poste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89dc55-8436-462f-99e7-911e378fe92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Webinar_x0020_Date" ma:index="15" nillable="true" ma:displayName="Webinar Date" ma:format="DateOnly" ma:internalName="Webinar_x0020_Date">
      <xsd:simpleType>
        <xsd:restriction base="dms:DateTime"/>
      </xsd:simpleType>
    </xsd:element>
    <xsd:element name="Presenter_x0028_s_x0029_" ma:index="16" nillable="true" ma:displayName="Presenter(s)" ma:list="UserInfo" ma:SearchPeopleOnly="false" ma:SharePointGroup="0" ma:internalName="Presenter_x0028_s_x0029_" ma:readOnly="fals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Presenter_x0028_s_x0029__x0020_Name_x0028_s_x0029_" ma:index="17" nillable="true" ma:displayName="External Presenter(s)" ma:internalName="Presenter_x0028_s_x0029__x0020_Name_x0028_s_x0029_">
      <xsd:simpleType>
        <xsd:restriction base="dms:Text">
          <xsd:maxLength value="255"/>
        </xsd:restriction>
      </xsd:simpleType>
    </xsd:element>
    <xsd:element name="Duration_x0020__x0028_Minutes_x0029_" ma:index="18" nillable="true" ma:displayName="Duration (Minutes)" ma:internalName="Duration_x0020__x0028_Minutes_x0029_">
      <xsd:simpleType>
        <xsd:restriction base="dms:Number"/>
      </xsd:simpleType>
    </xsd:element>
    <xsd:element name="Webinar_x0020_Series" ma:index="19" nillable="true" ma:displayName="Webinar Series" ma:format="Dropdown" ma:internalName="Webinar_x0020_Series">
      <xsd:simpleType>
        <xsd:restriction base="dms:Choice">
          <xsd:enumeration value="Access to Capital Task Force"/>
          <xsd:enumeration value="Industry Focus"/>
          <xsd:enumeration value="Network Best Practices"/>
          <xsd:enumeration value="New Business Starts Task Force"/>
          <xsd:enumeration value="Salesforce Basics"/>
        </xsd:restriction>
      </xsd:simpleType>
    </xsd:element>
    <xsd:element name="Titles" ma:index="20" nillable="true" ma:displayName="Webinar Title" ma:format="Dropdown" ma:internalName="Titles">
      <xsd:simpleType>
        <xsd:restriction base="dms:Text">
          <xsd:maxLength value="255"/>
        </xsd:restriction>
      </xsd:simpleType>
    </xsd:element>
    <xsd:element name="Keyword_x0028_s_x0029_" ma:index="21" nillable="true" ma:displayName="Keyword(s)" ma:format="Dropdown" ma:internalName="Keyword_x0028_s_x0029_">
      <xsd:complexType>
        <xsd:complexContent>
          <xsd:extension base="dms:MultiChoice">
            <xsd:sequence>
              <xsd:element name="Value" maxOccurs="unbounded" minOccurs="0" nillable="true">
                <xsd:simpleType>
                  <xsd:restriction base="dms:Choice">
                    <xsd:enumeration value="Operations"/>
                    <xsd:enumeration value="People"/>
                    <xsd:enumeration value="Perception"/>
                    <xsd:enumeration value="Performance"/>
                    <xsd:enumeration value="Product"/>
                    <xsd:enumeration value="Salesforce"/>
                    <xsd:enumeration value="Tools"/>
                  </xsd:restriction>
                </xsd:simpleType>
              </xsd:element>
            </xsd:sequence>
          </xsd:extension>
        </xsd:complexContent>
      </xsd:complexType>
    </xsd:element>
    <xsd:element name="CardDescription" ma:index="22" nillable="true" ma:displayName="CardDescription" ma:internalName="CardDescription">
      <xsd:simpleType>
        <xsd:restriction base="dms:Note">
          <xsd:maxLength value="255"/>
        </xsd:restriction>
      </xsd:simpleType>
    </xsd:element>
    <xsd:element name="Slides0" ma:index="23" nillable="true" ma:displayName="Slides" ma:format="Hyperlink" ma:internalName="Slides0">
      <xsd:complexType>
        <xsd:complexContent>
          <xsd:extension base="dms:URL">
            <xsd:sequence>
              <xsd:element name="Url" type="dms:ValidUrl" minOccurs="0" nillable="true"/>
              <xsd:element name="Description" type="xsd:string" nillable="true"/>
            </xsd:sequence>
          </xsd:extension>
        </xsd:complexContent>
      </xsd:complexType>
    </xsd:element>
    <xsd:element name="File_x0020_Type0" ma:index="24" nillable="true" ma:displayName="File Type" ma:format="Dropdown" ma:internalName="File_x0020_Type0">
      <xsd:simpleType>
        <xsd:restriction base="dms:Choice">
          <xsd:enumeration value="Video"/>
          <xsd:enumeration value="Slides"/>
          <xsd:enumeration value="Thumbnail"/>
          <xsd:enumeration value="Other"/>
        </xsd:restrictio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383b96a3-47d2-496c-918c-29484662309a" ma:termSetId="09814cd3-568e-fe90-9814-8d621ff8fb84" ma:anchorId="fba54fb3-c3e1-fe81-a776-ca4b69148c4d" ma:open="true" ma:isKeyword="false">
      <xsd:complexType>
        <xsd:sequence>
          <xsd:element ref="pc:Terms" minOccurs="0" maxOccurs="1"/>
        </xsd:sequence>
      </xsd:complexType>
    </xsd:element>
    <xsd:element name="Poster" ma:index="28" nillable="true" ma:displayName="Poster" ma:description="Thumbnail for gallery view." ma:format="Hyperlink" ma:internalName="Poster">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efd1db8-fbbb-4516-a054-48a8a5fd8704" elementFormDefault="qualified">
    <xsd:import namespace="http://schemas.microsoft.com/office/2006/documentManagement/types"/>
    <xsd:import namespace="http://schemas.microsoft.com/office/infopath/2007/PartnerControls"/>
    <xsd:element name="TaxCatchAll" ma:index="27" nillable="true" ma:displayName="Taxonomy Catch All Column" ma:hidden="true" ma:list="{d233a43f-ca06-4981-8617-930c03335066}" ma:internalName="TaxCatchAll" ma:showField="CatchAllData" ma:web="0efd1db8-fbbb-4516-a054-48a8a5fd870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E439758-9D7B-472B-9E15-1F4E19F3E126}">
  <ds:schemaRefs>
    <ds:schemaRef ds:uri="http://schemas.microsoft.com/office/2006/metadata/properties"/>
    <ds:schemaRef ds:uri="http://schemas.microsoft.com/office/infopath/2007/PartnerControls"/>
    <ds:schemaRef ds:uri="2c89dc55-8436-462f-99e7-911e378fe925"/>
    <ds:schemaRef ds:uri="0efd1db8-fbbb-4516-a054-48a8a5fd8704"/>
  </ds:schemaRefs>
</ds:datastoreItem>
</file>

<file path=customXml/itemProps2.xml><?xml version="1.0" encoding="utf-8"?>
<ds:datastoreItem xmlns:ds="http://schemas.openxmlformats.org/officeDocument/2006/customXml" ds:itemID="{EC6EF839-EAE5-4CEF-A0EC-4121EA19711F}">
  <ds:schemaRefs>
    <ds:schemaRef ds:uri="http://schemas.microsoft.com/sharepoint/v3/contenttype/forms"/>
  </ds:schemaRefs>
</ds:datastoreItem>
</file>

<file path=customXml/itemProps3.xml><?xml version="1.0" encoding="utf-8"?>
<ds:datastoreItem xmlns:ds="http://schemas.openxmlformats.org/officeDocument/2006/customXml" ds:itemID="{50CE3FD9-0681-45F3-B296-A6329FB4D91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c89dc55-8436-462f-99e7-911e378fe925"/>
    <ds:schemaRef ds:uri="0efd1db8-fbbb-4516-a054-48a8a5fd870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23</Slides>
  <Notes>23</Notes>
  <HiddenSlides>0</HiddenSlide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Simple Light</vt:lpstr>
      <vt:lpstr>PowerPoint Presentation</vt:lpstr>
      <vt:lpstr>SOP Review:  Sessions  </vt:lpstr>
      <vt:lpstr>Consulting Sessions </vt:lpstr>
      <vt:lpstr>Special Circumstances: Consulting  </vt:lpstr>
      <vt:lpstr>Missed Consulting Sessions</vt:lpstr>
      <vt:lpstr>Details Logged on Sessions</vt:lpstr>
      <vt:lpstr>SOP Review:  Reportable Impact </vt:lpstr>
      <vt:lpstr>Details Logged on Reportable Impact</vt:lpstr>
      <vt:lpstr>Reportable Impact Requirements</vt:lpstr>
      <vt:lpstr>Success Story Milestone Requirements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Salesforce 102</dc:title>
  <cp:revision>1</cp:revision>
  <dcterms:modified xsi:type="dcterms:W3CDTF">2026-06-09T13:50:30Z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0x0101008634A34166400A4AA8C2B90BE13DCC17</vt:lpwstr>
  </property>
  <property fmtid="{D5CDD505-2E9C-101B-9397-08002B2CF9AE}" pid="3" name="MediaServiceImageTags">
    <vt:lpwstr/>
  </property>
</Properties>
</file>